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5" r:id="rId2"/>
    <p:sldId id="331" r:id="rId3"/>
    <p:sldId id="288" r:id="rId4"/>
    <p:sldId id="332" r:id="rId5"/>
    <p:sldId id="306" r:id="rId6"/>
    <p:sldId id="340" r:id="rId7"/>
    <p:sldId id="349" r:id="rId8"/>
    <p:sldId id="330" r:id="rId9"/>
    <p:sldId id="338" r:id="rId10"/>
    <p:sldId id="329" r:id="rId11"/>
    <p:sldId id="328" r:id="rId12"/>
    <p:sldId id="301" r:id="rId13"/>
  </p:sldIdLst>
  <p:sldSz cx="7556500" cy="10693400"/>
  <p:notesSz cx="6888163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800"/>
    <a:srgbClr val="EFC203"/>
    <a:srgbClr val="EFCD03"/>
    <a:srgbClr val="F2DB00"/>
    <a:srgbClr val="FDE500"/>
    <a:srgbClr val="EEE800"/>
    <a:srgbClr val="F8F200"/>
    <a:srgbClr val="FEBE10"/>
    <a:srgbClr val="203854"/>
    <a:srgbClr val="004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08" autoAdjust="0"/>
    <p:restoredTop sz="94055" autoAdjust="0"/>
  </p:normalViewPr>
  <p:slideViewPr>
    <p:cSldViewPr>
      <p:cViewPr varScale="1">
        <p:scale>
          <a:sx n="70" d="100"/>
          <a:sy n="70" d="100"/>
        </p:scale>
        <p:origin x="3606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972" y="-84"/>
      </p:cViewPr>
      <p:guideLst>
        <p:guide orient="horz" pos="3157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85354" cy="501392"/>
          </a:xfrm>
          <a:prstGeom prst="rect">
            <a:avLst/>
          </a:prstGeom>
        </p:spPr>
        <p:txBody>
          <a:bodyPr vert="horz" lIns="84696" tIns="42348" rIns="84696" bIns="42348" rtlCol="0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901367" y="3"/>
            <a:ext cx="2985354" cy="501392"/>
          </a:xfrm>
          <a:prstGeom prst="rect">
            <a:avLst/>
          </a:prstGeom>
        </p:spPr>
        <p:txBody>
          <a:bodyPr vert="horz" lIns="84696" tIns="42348" rIns="84696" bIns="42348" rtlCol="0"/>
          <a:lstStyle>
            <a:lvl1pPr algn="r">
              <a:defRPr sz="1100"/>
            </a:lvl1pPr>
          </a:lstStyle>
          <a:p>
            <a:fld id="{6BD86329-163C-4C5C-A39F-1B4CD318A78F}" type="datetimeFigureOut">
              <a:rPr lang="ko-KR" altLang="en-US" smtClean="0"/>
              <a:t>2022-07-22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4" y="9519011"/>
            <a:ext cx="2985354" cy="501392"/>
          </a:xfrm>
          <a:prstGeom prst="rect">
            <a:avLst/>
          </a:prstGeom>
        </p:spPr>
        <p:txBody>
          <a:bodyPr vert="horz" lIns="84696" tIns="42348" rIns="84696" bIns="42348" rtlCol="0" anchor="b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901367" y="9519011"/>
            <a:ext cx="2985354" cy="501392"/>
          </a:xfrm>
          <a:prstGeom prst="rect">
            <a:avLst/>
          </a:prstGeom>
        </p:spPr>
        <p:txBody>
          <a:bodyPr vert="horz" lIns="84696" tIns="42348" rIns="84696" bIns="42348" rtlCol="0" anchor="b"/>
          <a:lstStyle>
            <a:lvl1pPr algn="r">
              <a:defRPr sz="1100"/>
            </a:lvl1pPr>
          </a:lstStyle>
          <a:p>
            <a:fld id="{69BF02FF-CB6D-404C-9909-AE51619EBE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2970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85354" cy="501392"/>
          </a:xfrm>
          <a:prstGeom prst="rect">
            <a:avLst/>
          </a:prstGeom>
        </p:spPr>
        <p:txBody>
          <a:bodyPr vert="horz" lIns="84696" tIns="42348" rIns="84696" bIns="42348" rtlCol="0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1367" y="3"/>
            <a:ext cx="2985354" cy="501392"/>
          </a:xfrm>
          <a:prstGeom prst="rect">
            <a:avLst/>
          </a:prstGeom>
        </p:spPr>
        <p:txBody>
          <a:bodyPr vert="horz" lIns="84696" tIns="42348" rIns="84696" bIns="42348" rtlCol="0"/>
          <a:lstStyle>
            <a:lvl1pPr algn="r">
              <a:defRPr sz="1100"/>
            </a:lvl1pPr>
          </a:lstStyle>
          <a:p>
            <a:fld id="{6B32FFEA-825D-48A8-9923-616ED5A1785D}" type="datetimeFigureOut">
              <a:rPr lang="ko-KR" altLang="en-US" smtClean="0"/>
              <a:t>2022-07-22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49300"/>
            <a:ext cx="26558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696" tIns="42348" rIns="84696" bIns="4234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818" y="4760996"/>
            <a:ext cx="5510530" cy="4509553"/>
          </a:xfrm>
          <a:prstGeom prst="rect">
            <a:avLst/>
          </a:prstGeom>
        </p:spPr>
        <p:txBody>
          <a:bodyPr vert="horz" lIns="84696" tIns="42348" rIns="84696" bIns="42348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519011"/>
            <a:ext cx="2985354" cy="501392"/>
          </a:xfrm>
          <a:prstGeom prst="rect">
            <a:avLst/>
          </a:prstGeom>
        </p:spPr>
        <p:txBody>
          <a:bodyPr vert="horz" lIns="84696" tIns="42348" rIns="84696" bIns="42348" rtlCol="0" anchor="b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1367" y="9519011"/>
            <a:ext cx="2985354" cy="501392"/>
          </a:xfrm>
          <a:prstGeom prst="rect">
            <a:avLst/>
          </a:prstGeom>
        </p:spPr>
        <p:txBody>
          <a:bodyPr vert="horz" lIns="84696" tIns="42348" rIns="84696" bIns="42348" rtlCol="0" anchor="b"/>
          <a:lstStyle>
            <a:lvl1pPr algn="r">
              <a:defRPr sz="1100"/>
            </a:lvl1pPr>
          </a:lstStyle>
          <a:p>
            <a:fld id="{BA059714-D4FD-438E-AE02-8D2FF73729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767050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FF0252F-6C39-2B76-1C5F-120E43BBEE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F7C6D93-1636-27BF-F099-D376C072DB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59714-D4FD-438E-AE02-8D2FF7372986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6" name="머리글 개체 틀 5">
            <a:extLst>
              <a:ext uri="{FF2B5EF4-FFF2-40B4-BE49-F238E27FC236}">
                <a16:creationId xmlns:a16="http://schemas.microsoft.com/office/drawing/2014/main" id="{C4D514AB-09F1-60FA-8C29-0B08E125E63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54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53F6093-D65A-92E5-DB84-F4005D16A7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2EA2DC6-9DC0-682A-2979-47180D3C1A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59714-D4FD-438E-AE02-8D2FF7372986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6" name="머리글 개체 틀 5">
            <a:extLst>
              <a:ext uri="{FF2B5EF4-FFF2-40B4-BE49-F238E27FC236}">
                <a16:creationId xmlns:a16="http://schemas.microsoft.com/office/drawing/2014/main" id="{536AA5E0-FCAA-0CAC-2E88-F1DB153B634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14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4AD95D-5D1E-AA31-6DB4-24DB3DD453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CA5178F-7938-EFEF-E4BB-6AC426E575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59714-D4FD-438E-AE02-8D2FF7372986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6" name="머리글 개체 틀 5">
            <a:extLst>
              <a:ext uri="{FF2B5EF4-FFF2-40B4-BE49-F238E27FC236}">
                <a16:creationId xmlns:a16="http://schemas.microsoft.com/office/drawing/2014/main" id="{C7913766-6F97-B136-7071-C6BE3AFAC3C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7722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D:\work\01 Work\00 아비츠\기타\아비츠 로고\avits_Black_bi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9909294"/>
            <a:ext cx="815975" cy="24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15" y="427735"/>
            <a:ext cx="6804277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15" y="2459482"/>
            <a:ext cx="68042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698500"/>
            <a:ext cx="7556500" cy="26208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06452" y="5873330"/>
            <a:ext cx="6019800" cy="3539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2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올인원</a:t>
            </a:r>
            <a:r>
              <a:rPr lang="ko-KR" altLang="en-US" sz="2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프레젠테이션 시스템</a:t>
            </a:r>
            <a:endParaRPr lang="en-US" altLang="ko-KR" sz="23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4173073"/>
            <a:ext cx="75565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3200" b="1" dirty="0">
                <a:latin typeface="+mn-ea"/>
              </a:rPr>
              <a:t>- </a:t>
            </a:r>
            <a:r>
              <a:rPr lang="ko-KR" altLang="en-US" sz="3200" b="1" dirty="0">
                <a:latin typeface="+mn-ea"/>
              </a:rPr>
              <a:t>제품 설명서 </a:t>
            </a:r>
            <a:r>
              <a:rPr lang="en-US" altLang="ko-KR" sz="3200" b="1" dirty="0">
                <a:latin typeface="+mn-ea"/>
              </a:rPr>
              <a:t>-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9940" y="5469267"/>
            <a:ext cx="6016312" cy="3539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2300" b="1" dirty="0">
                <a:latin typeface="+mn-ea"/>
              </a:rPr>
              <a:t>MODEL : IAO-A84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577850" y="5545467"/>
            <a:ext cx="0" cy="63567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ject 4"/>
          <p:cNvSpPr/>
          <p:nvPr/>
        </p:nvSpPr>
        <p:spPr>
          <a:xfrm flipV="1">
            <a:off x="716500" y="10011259"/>
            <a:ext cx="6123500" cy="45721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" name="Picture 3" descr="C:\Users\KGD\Desktop\4x\자산 126@4x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1" y="7096125"/>
            <a:ext cx="6355802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EA65D2C-4C91-52EF-1FF3-62E07783E0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193" y="982445"/>
            <a:ext cx="2661118" cy="1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47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모서리가 둥근 직사각형 9"/>
          <p:cNvSpPr/>
          <p:nvPr/>
        </p:nvSpPr>
        <p:spPr>
          <a:xfrm>
            <a:off x="754613" y="1589242"/>
            <a:ext cx="6063548" cy="369332"/>
          </a:xfrm>
          <a:prstGeom prst="roundRect">
            <a:avLst>
              <a:gd name="adj" fmla="val 635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671912" y="1536700"/>
            <a:ext cx="6228950" cy="75438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54613" y="1594292"/>
            <a:ext cx="606354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b="1" spc="600" dirty="0">
                <a:solidFill>
                  <a:schemeClr val="bg1"/>
                </a:solidFill>
              </a:rPr>
              <a:t>제품보증서</a:t>
            </a:r>
          </a:p>
        </p:txBody>
      </p:sp>
      <p:sp>
        <p:nvSpPr>
          <p:cNvPr id="13" name="object 14"/>
          <p:cNvSpPr txBox="1"/>
          <p:nvPr/>
        </p:nvSpPr>
        <p:spPr>
          <a:xfrm>
            <a:off x="994225" y="4584699"/>
            <a:ext cx="561639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l"/>
            </a:pPr>
            <a:r>
              <a:rPr lang="ko-KR" altLang="en-US" sz="1200" dirty="0">
                <a:latin typeface="+mn-ea"/>
              </a:rPr>
              <a:t>본 제품은 구입하신 날로부터 </a:t>
            </a:r>
            <a:r>
              <a:rPr lang="en-US" altLang="ko-KR" sz="1200" dirty="0">
                <a:latin typeface="+mn-ea"/>
              </a:rPr>
              <a:t>1</a:t>
            </a:r>
            <a:r>
              <a:rPr lang="ko-KR" altLang="en-US" sz="1200" dirty="0">
                <a:latin typeface="+mn-ea"/>
              </a:rPr>
              <a:t>년간 무상 수리의 보증을 실시하고 있습니다</a:t>
            </a:r>
            <a:r>
              <a:rPr lang="en-US" altLang="ko-KR" sz="1200" dirty="0">
                <a:latin typeface="+mn-ea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3402" y="2482334"/>
            <a:ext cx="5505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제품명 </a:t>
            </a:r>
            <a:r>
              <a:rPr lang="en-US" altLang="ko-KR" sz="1200" b="1" dirty="0"/>
              <a:t>: </a:t>
            </a:r>
            <a:endParaRPr lang="ko-KR" altLang="en-US" sz="12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1617562" y="2667000"/>
            <a:ext cx="2057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03562" y="2482334"/>
            <a:ext cx="5505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모델명 </a:t>
            </a:r>
            <a:r>
              <a:rPr lang="en-US" altLang="ko-KR" sz="1200" b="1" dirty="0"/>
              <a:t>: </a:t>
            </a:r>
            <a:endParaRPr lang="ko-KR" alt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93402" y="2977634"/>
            <a:ext cx="67776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구입일자 </a:t>
            </a:r>
            <a:r>
              <a:rPr lang="en-US" altLang="ko-KR" sz="1200" b="1" dirty="0"/>
              <a:t>: </a:t>
            </a:r>
            <a:endParaRPr lang="ko-KR" altLang="en-US" sz="1200" b="1" dirty="0"/>
          </a:p>
        </p:txBody>
      </p:sp>
      <p:cxnSp>
        <p:nvCxnSpPr>
          <p:cNvPr id="18" name="직선 연결선 17"/>
          <p:cNvCxnSpPr/>
          <p:nvPr/>
        </p:nvCxnSpPr>
        <p:spPr>
          <a:xfrm>
            <a:off x="1744662" y="3155434"/>
            <a:ext cx="634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08772" y="2977634"/>
            <a:ext cx="203488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년</a:t>
            </a:r>
          </a:p>
        </p:txBody>
      </p:sp>
      <p:cxnSp>
        <p:nvCxnSpPr>
          <p:cNvPr id="20" name="직선 연결선 19"/>
          <p:cNvCxnSpPr/>
          <p:nvPr/>
        </p:nvCxnSpPr>
        <p:spPr>
          <a:xfrm>
            <a:off x="2583458" y="3155434"/>
            <a:ext cx="3720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89162" y="2977634"/>
            <a:ext cx="203488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월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150493" y="3155434"/>
            <a:ext cx="3720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47674" y="2977634"/>
            <a:ext cx="203488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일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94225" y="3456802"/>
            <a:ext cx="820096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고객 성명 </a:t>
            </a:r>
            <a:r>
              <a:rPr lang="en-US" altLang="ko-KR" sz="1200" b="1" dirty="0"/>
              <a:t>:</a:t>
            </a:r>
            <a:endParaRPr lang="ko-KR" altLang="en-US" sz="1200" b="1" dirty="0"/>
          </a:p>
        </p:txBody>
      </p:sp>
      <p:cxnSp>
        <p:nvCxnSpPr>
          <p:cNvPr id="25" name="직선 연결선 24"/>
          <p:cNvCxnSpPr/>
          <p:nvPr/>
        </p:nvCxnSpPr>
        <p:spPr>
          <a:xfrm>
            <a:off x="1816993" y="3634602"/>
            <a:ext cx="1857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03562" y="3456802"/>
            <a:ext cx="745542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전화 번호 </a:t>
            </a:r>
            <a:r>
              <a:rPr lang="en-US" altLang="ko-KR" sz="1200" b="1" dirty="0"/>
              <a:t>:</a:t>
            </a:r>
            <a:endParaRPr lang="ko-KR" altLang="en-US" sz="1200" b="1" dirty="0"/>
          </a:p>
        </p:txBody>
      </p:sp>
      <p:cxnSp>
        <p:nvCxnSpPr>
          <p:cNvPr id="27" name="직선 연결선 26"/>
          <p:cNvCxnSpPr/>
          <p:nvPr/>
        </p:nvCxnSpPr>
        <p:spPr>
          <a:xfrm>
            <a:off x="4727153" y="3634602"/>
            <a:ext cx="17942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93402" y="3935968"/>
            <a:ext cx="47176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주소 </a:t>
            </a:r>
            <a:r>
              <a:rPr lang="en-US" altLang="ko-KR" sz="1200" b="1" dirty="0"/>
              <a:t>: </a:t>
            </a:r>
            <a:endParaRPr lang="ko-KR" altLang="en-US" sz="1200" b="1" dirty="0"/>
          </a:p>
        </p:txBody>
      </p:sp>
      <p:cxnSp>
        <p:nvCxnSpPr>
          <p:cNvPr id="29" name="직선 연결선 28"/>
          <p:cNvCxnSpPr/>
          <p:nvPr/>
        </p:nvCxnSpPr>
        <p:spPr>
          <a:xfrm>
            <a:off x="1465162" y="4113768"/>
            <a:ext cx="50562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903562" y="2970768"/>
            <a:ext cx="5505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ko-KR" altLang="en-US" sz="1200" b="1" dirty="0"/>
              <a:t>구입처 </a:t>
            </a:r>
            <a:r>
              <a:rPr lang="en-US" altLang="ko-KR" sz="1200" b="1" dirty="0"/>
              <a:t>: </a:t>
            </a:r>
            <a:endParaRPr lang="ko-KR" altLang="en-US" sz="1200" b="1" dirty="0"/>
          </a:p>
        </p:txBody>
      </p:sp>
      <p:sp>
        <p:nvSpPr>
          <p:cNvPr id="32" name="object 57"/>
          <p:cNvSpPr txBox="1"/>
          <p:nvPr/>
        </p:nvSpPr>
        <p:spPr>
          <a:xfrm>
            <a:off x="671912" y="695523"/>
            <a:ext cx="40969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제품 보증서</a:t>
            </a:r>
            <a:endParaRPr lang="en-US" altLang="ko-KR" sz="20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14"/>
          <p:cNvSpPr txBox="1"/>
          <p:nvPr/>
        </p:nvSpPr>
        <p:spPr>
          <a:xfrm>
            <a:off x="993402" y="5041900"/>
            <a:ext cx="5617213" cy="2698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l"/>
            </a:pPr>
            <a:r>
              <a:rPr lang="ko-KR" altLang="en-US" sz="1200" dirty="0">
                <a:latin typeface="+mn-ea"/>
              </a:rPr>
              <a:t>다음에 해당하는 고장에 대해서는 실비로 수리해 드립니다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ü"/>
            </a:pPr>
            <a:r>
              <a:rPr lang="ko-KR" altLang="en-US" sz="1200" dirty="0">
                <a:latin typeface="+mn-ea"/>
              </a:rPr>
              <a:t>본 제품의 보증 기간이 경과한 후에 고장 발생 시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ü"/>
            </a:pPr>
            <a:r>
              <a:rPr lang="ko-KR" altLang="en-US" sz="1200" dirty="0">
                <a:latin typeface="+mn-ea"/>
              </a:rPr>
              <a:t>고객의 취급 부주의로 인한 고장 발생 시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ü"/>
            </a:pPr>
            <a:r>
              <a:rPr lang="ko-KR" altLang="en-US" sz="1200" dirty="0">
                <a:latin typeface="+mn-ea"/>
              </a:rPr>
              <a:t>천재지변</a:t>
            </a:r>
            <a:r>
              <a:rPr lang="en-US" altLang="ko-KR" sz="1200" dirty="0">
                <a:latin typeface="+mn-ea"/>
              </a:rPr>
              <a:t>(</a:t>
            </a:r>
            <a:r>
              <a:rPr lang="ko-KR" altLang="en-US" sz="1200" dirty="0">
                <a:latin typeface="+mn-ea"/>
              </a:rPr>
              <a:t>화재</a:t>
            </a:r>
            <a:r>
              <a:rPr lang="en-US" altLang="ko-KR" sz="1200" dirty="0">
                <a:latin typeface="+mn-ea"/>
              </a:rPr>
              <a:t>,</a:t>
            </a:r>
            <a:r>
              <a:rPr lang="ko-KR" altLang="en-US" sz="1200" dirty="0">
                <a:latin typeface="+mn-ea"/>
              </a:rPr>
              <a:t>지진</a:t>
            </a:r>
            <a:r>
              <a:rPr lang="en-US" altLang="ko-KR" sz="1200" dirty="0">
                <a:latin typeface="+mn-ea"/>
              </a:rPr>
              <a:t>,</a:t>
            </a:r>
            <a:r>
              <a:rPr lang="ko-KR" altLang="en-US" sz="1200" dirty="0">
                <a:latin typeface="+mn-ea"/>
              </a:rPr>
              <a:t>수해</a:t>
            </a:r>
            <a:r>
              <a:rPr lang="en-US" altLang="ko-KR" sz="1200" dirty="0">
                <a:latin typeface="+mn-ea"/>
              </a:rPr>
              <a:t>,</a:t>
            </a:r>
            <a:r>
              <a:rPr lang="ko-KR" altLang="en-US" sz="1200" dirty="0">
                <a:latin typeface="+mn-ea"/>
              </a:rPr>
              <a:t>낙뢰 등</a:t>
            </a:r>
            <a:r>
              <a:rPr lang="en-US" altLang="ko-KR" sz="1200" dirty="0">
                <a:latin typeface="+mn-ea"/>
              </a:rPr>
              <a:t>)</a:t>
            </a:r>
            <a:r>
              <a:rPr lang="ko-KR" altLang="en-US" sz="1200" dirty="0">
                <a:latin typeface="+mn-ea"/>
              </a:rPr>
              <a:t>으로 인한 고장 발생 시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ü"/>
            </a:pPr>
            <a:r>
              <a:rPr lang="ko-KR" altLang="en-US" sz="1200" dirty="0">
                <a:latin typeface="+mn-ea"/>
              </a:rPr>
              <a:t>사용전원의 이상으로 인한 고장 발생 시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ü"/>
            </a:pPr>
            <a:r>
              <a:rPr lang="ko-KR" altLang="en-US" sz="1200" dirty="0">
                <a:latin typeface="+mn-ea"/>
              </a:rPr>
              <a:t>접속기기의 불량으로 인한 고장 발생 시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ü"/>
            </a:pPr>
            <a:r>
              <a:rPr lang="ko-KR" altLang="en-US" sz="1200" dirty="0">
                <a:latin typeface="+mn-ea"/>
              </a:rPr>
              <a:t>해당 공인 서비스 센터가 아닌 곳에서 수리</a:t>
            </a:r>
            <a:r>
              <a:rPr lang="en-US" altLang="ko-KR" sz="1200" dirty="0">
                <a:latin typeface="+mn-ea"/>
              </a:rPr>
              <a:t>/</a:t>
            </a:r>
            <a:r>
              <a:rPr lang="ko-KR" altLang="en-US" sz="1200" dirty="0">
                <a:latin typeface="+mn-ea"/>
              </a:rPr>
              <a:t>개조 하여 고장 발생 시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ü"/>
            </a:pPr>
            <a:r>
              <a:rPr lang="ko-KR" altLang="en-US" sz="1200" dirty="0">
                <a:latin typeface="+mn-ea"/>
              </a:rPr>
              <a:t>제품보증서를 분실했을 경우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182"/>
              </a:spcBef>
              <a:buFont typeface="Wingdings" pitchFamily="2" charset="2"/>
              <a:buChar char="ü"/>
            </a:pPr>
            <a:endParaRPr lang="en-US" altLang="ko-KR" sz="1200" dirty="0">
              <a:latin typeface="+mn-e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83050" y="8061900"/>
            <a:ext cx="2908168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㈜</a:t>
            </a:r>
            <a:r>
              <a:rPr lang="ko-KR" alt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이너트론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인천광역시 연수구 하모니로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301,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송도동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E-mail : sales@innertron.com</a:t>
            </a:r>
          </a:p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www.innertron.com</a:t>
            </a:r>
          </a:p>
        </p:txBody>
      </p:sp>
      <p:cxnSp>
        <p:nvCxnSpPr>
          <p:cNvPr id="35" name="직선 연결선 34"/>
          <p:cNvCxnSpPr/>
          <p:nvPr/>
        </p:nvCxnSpPr>
        <p:spPr>
          <a:xfrm>
            <a:off x="4507187" y="3155434"/>
            <a:ext cx="2014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4507187" y="2667000"/>
            <a:ext cx="2014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그림 36">
            <a:extLst>
              <a:ext uri="{FF2B5EF4-FFF2-40B4-BE49-F238E27FC236}">
                <a16:creationId xmlns:a16="http://schemas.microsoft.com/office/drawing/2014/main" id="{86736E08-C7B3-FAA3-D35C-4676D68EF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  <p:pic>
        <p:nvPicPr>
          <p:cNvPr id="38" name="그림 37">
            <a:extLst>
              <a:ext uri="{FF2B5EF4-FFF2-40B4-BE49-F238E27FC236}">
                <a16:creationId xmlns:a16="http://schemas.microsoft.com/office/drawing/2014/main" id="{D59542C5-A9BC-BD68-D9CD-7D905015D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050" y="7243928"/>
            <a:ext cx="1147626" cy="7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026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7"/>
          <p:cNvSpPr txBox="1"/>
          <p:nvPr/>
        </p:nvSpPr>
        <p:spPr>
          <a:xfrm>
            <a:off x="671912" y="695523"/>
            <a:ext cx="40969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sz="2000" b="1" spc="-57" dirty="0">
                <a:solidFill>
                  <a:schemeClr val="bg1">
                    <a:lumMod val="65000"/>
                  </a:schemeClr>
                </a:solidFill>
                <a:latin typeface="+mn-ea"/>
                <a:cs typeface="Arial" panose="020B0604020202020204" pitchFamily="34" charset="0"/>
              </a:rPr>
              <a:t>Memo</a:t>
            </a:r>
          </a:p>
        </p:txBody>
      </p:sp>
      <p:sp>
        <p:nvSpPr>
          <p:cNvPr id="3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46A25AB-2161-5C3C-DAD1-E46B89926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026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124E9DBD-3BE9-7790-2163-D060E0AA68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53" y="4413225"/>
            <a:ext cx="2738193" cy="18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0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57"/>
          <p:cNvSpPr txBox="1"/>
          <p:nvPr/>
        </p:nvSpPr>
        <p:spPr>
          <a:xfrm>
            <a:off x="671912" y="706252"/>
            <a:ext cx="18871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목차</a:t>
            </a:r>
            <a:endParaRPr sz="20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57"/>
          <p:cNvSpPr txBox="1"/>
          <p:nvPr/>
        </p:nvSpPr>
        <p:spPr>
          <a:xfrm>
            <a:off x="840488" y="1155700"/>
            <a:ext cx="4766562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383" indent="-342900">
              <a:lnSpc>
                <a:spcPct val="200000"/>
              </a:lnSpc>
              <a:buAutoNum type="arabicPeriod"/>
            </a:pPr>
            <a:r>
              <a:rPr lang="ko-KR" altLang="en-US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주요 특징   </a:t>
            </a:r>
            <a:endParaRPr lang="en-US" altLang="ko-KR" sz="16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383" indent="-342900">
              <a:lnSpc>
                <a:spcPct val="200000"/>
              </a:lnSpc>
              <a:buAutoNum type="arabicPeriod"/>
            </a:pPr>
            <a:r>
              <a:rPr lang="ko-KR" altLang="en-US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제품 사양</a:t>
            </a:r>
            <a:endParaRPr lang="en-US" altLang="ko-KR" sz="16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383" indent="-342900">
              <a:lnSpc>
                <a:spcPct val="200000"/>
              </a:lnSpc>
              <a:buAutoNum type="arabicPeriod"/>
            </a:pPr>
            <a:r>
              <a:rPr lang="ko-KR" altLang="en-US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장치 설명</a:t>
            </a:r>
            <a:endParaRPr lang="en-US" altLang="ko-KR" sz="16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1683" lvl="1">
              <a:lnSpc>
                <a:spcPct val="200000"/>
              </a:lnSpc>
            </a:pPr>
            <a:r>
              <a:rPr lang="en-US" altLang="ko-KR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3-1. </a:t>
            </a:r>
            <a:r>
              <a:rPr lang="ko-KR" altLang="en-US" sz="1600" b="1" spc="-57" dirty="0" err="1">
                <a:latin typeface="Arial" panose="020B0604020202020204" pitchFamily="34" charset="0"/>
                <a:cs typeface="Arial" panose="020B0604020202020204" pitchFamily="34" charset="0"/>
              </a:rPr>
              <a:t>전면부</a:t>
            </a:r>
            <a:endParaRPr lang="en-US" altLang="ko-KR" sz="16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1683" lvl="1">
              <a:lnSpc>
                <a:spcPct val="200000"/>
              </a:lnSpc>
            </a:pPr>
            <a:r>
              <a:rPr lang="en-US" altLang="ko-KR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3-2. </a:t>
            </a:r>
            <a:r>
              <a:rPr lang="ko-KR" altLang="en-US" sz="1600" b="1" spc="-57" dirty="0" err="1">
                <a:latin typeface="Arial" panose="020B0604020202020204" pitchFamily="34" charset="0"/>
                <a:cs typeface="Arial" panose="020B0604020202020204" pitchFamily="34" charset="0"/>
              </a:rPr>
              <a:t>후면부</a:t>
            </a:r>
            <a:r>
              <a:rPr lang="en-US" altLang="ko-KR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57383" indent="-342900">
              <a:lnSpc>
                <a:spcPct val="200000"/>
              </a:lnSpc>
              <a:buAutoNum type="arabicPeriod"/>
            </a:pPr>
            <a:r>
              <a:rPr lang="ko-KR" altLang="en-US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장치 사용법</a:t>
            </a:r>
            <a:endParaRPr lang="en-US" altLang="ko-KR" sz="16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383" indent="-342900">
              <a:lnSpc>
                <a:spcPct val="200000"/>
              </a:lnSpc>
              <a:buAutoNum type="arabicPeriod"/>
            </a:pPr>
            <a:r>
              <a:rPr lang="ko-KR" altLang="en-US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원격 사용법</a:t>
            </a:r>
            <a:endParaRPr lang="en-US" altLang="ko-KR" sz="16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383" indent="-342900">
              <a:lnSpc>
                <a:spcPct val="200000"/>
              </a:lnSpc>
              <a:buAutoNum type="arabicPeriod"/>
            </a:pPr>
            <a:r>
              <a:rPr lang="ko-KR" altLang="en-US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연결도</a:t>
            </a:r>
            <a:endParaRPr lang="en-US" altLang="ko-KR" sz="16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383" indent="-342900">
              <a:lnSpc>
                <a:spcPct val="200000"/>
              </a:lnSpc>
              <a:buAutoNum type="arabicPeriod"/>
            </a:pPr>
            <a:endParaRPr lang="en-US" altLang="ko-KR" sz="16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57"/>
          <p:cNvSpPr txBox="1"/>
          <p:nvPr/>
        </p:nvSpPr>
        <p:spPr>
          <a:xfrm>
            <a:off x="6553901" y="1155700"/>
            <a:ext cx="272349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 algn="r">
              <a:lnSpc>
                <a:spcPct val="200000"/>
              </a:lnSpc>
            </a:pPr>
            <a:r>
              <a:rPr lang="en-US" altLang="ko-KR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14483" algn="r">
              <a:lnSpc>
                <a:spcPct val="200000"/>
              </a:lnSpc>
            </a:pPr>
            <a:r>
              <a:rPr lang="en-US" altLang="ko-KR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14483" algn="r">
              <a:lnSpc>
                <a:spcPct val="200000"/>
              </a:lnSpc>
            </a:pPr>
            <a:r>
              <a:rPr lang="en-US" altLang="ko-KR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marL="14483" algn="r">
              <a:lnSpc>
                <a:spcPct val="200000"/>
              </a:lnSpc>
            </a:pPr>
            <a:r>
              <a:rPr lang="en-US" altLang="ko-KR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marL="14483" algn="r">
              <a:lnSpc>
                <a:spcPct val="200000"/>
              </a:lnSpc>
            </a:pPr>
            <a:r>
              <a:rPr lang="en-US" altLang="ko-KR" sz="1600" b="1" spc="-57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8706E7C-61D8-FCE6-8291-7EC1A4A98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2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ject 4"/>
          <p:cNvSpPr/>
          <p:nvPr/>
        </p:nvSpPr>
        <p:spPr>
          <a:xfrm flipV="1">
            <a:off x="1775526" y="10000770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65"/>
          <p:cNvSpPr txBox="1"/>
          <p:nvPr/>
        </p:nvSpPr>
        <p:spPr>
          <a:xfrm>
            <a:off x="2355635" y="9798541"/>
            <a:ext cx="4514363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10005" indent="-195522" algn="r">
              <a:buFont typeface="맑은 고딕" panose="020B0503020000020004" pitchFamily="50" charset="-127"/>
              <a:buChar char="※"/>
            </a:pPr>
            <a:r>
              <a:rPr lang="ko-KR" altLang="en-US" sz="1000" b="1" dirty="0">
                <a:solidFill>
                  <a:schemeClr val="bg1">
                    <a:lumMod val="65000"/>
                  </a:schemeClr>
                </a:solidFill>
                <a:latin typeface="+mn-ea"/>
                <a:cs typeface="맑은 고딕"/>
              </a:rPr>
              <a:t>본 제품은 외관 및 성능 향상을 위해 예고 없이 변경될 수 있습니다</a:t>
            </a:r>
            <a:r>
              <a:rPr lang="en-US" altLang="ko-KR" sz="1000" b="1" dirty="0">
                <a:solidFill>
                  <a:schemeClr val="bg1">
                    <a:lumMod val="65000"/>
                  </a:schemeClr>
                </a:solidFill>
                <a:latin typeface="+mn-ea"/>
                <a:cs typeface="맑은 고딕"/>
              </a:rPr>
              <a:t>.</a:t>
            </a:r>
            <a:endParaRPr lang="en-US" sz="1000" b="1" baseline="2314" dirty="0">
              <a:solidFill>
                <a:schemeClr val="bg1">
                  <a:lumMod val="65000"/>
                </a:schemeClr>
              </a:solidFill>
              <a:latin typeface="+mn-ea"/>
              <a:cs typeface="맑은 고딕"/>
            </a:endParaRPr>
          </a:p>
        </p:txBody>
      </p:sp>
      <p:sp>
        <p:nvSpPr>
          <p:cNvPr id="95" name="object 57"/>
          <p:cNvSpPr txBox="1"/>
          <p:nvPr/>
        </p:nvSpPr>
        <p:spPr>
          <a:xfrm>
            <a:off x="671912" y="698500"/>
            <a:ext cx="18871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주요 특징</a:t>
            </a:r>
            <a:endParaRPr sz="20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14"/>
          <p:cNvSpPr txBox="1"/>
          <p:nvPr/>
        </p:nvSpPr>
        <p:spPr>
          <a:xfrm>
            <a:off x="671912" y="1147948"/>
            <a:ext cx="6168088" cy="8094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1" indent="-325869" fontAlgn="ctr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l"/>
            </a:pPr>
            <a:r>
              <a:rPr lang="ko-KR" altLang="en-US" sz="1350" b="1" dirty="0">
                <a:latin typeface="+mn-ea"/>
              </a:rPr>
              <a:t>영상</a:t>
            </a:r>
            <a:r>
              <a:rPr lang="en-US" altLang="ko-KR" sz="1350" b="1" dirty="0">
                <a:latin typeface="+mn-ea"/>
              </a:rPr>
              <a:t>, </a:t>
            </a:r>
            <a:r>
              <a:rPr lang="ko-KR" altLang="en-US" sz="1350" b="1" dirty="0">
                <a:latin typeface="+mn-ea"/>
              </a:rPr>
              <a:t>음향</a:t>
            </a:r>
            <a:r>
              <a:rPr lang="en-US" altLang="ko-KR" sz="1350" b="1" dirty="0">
                <a:latin typeface="+mn-ea"/>
              </a:rPr>
              <a:t>, </a:t>
            </a:r>
            <a:r>
              <a:rPr lang="ko-KR" altLang="en-US" sz="1350" b="1" dirty="0">
                <a:latin typeface="+mn-ea"/>
              </a:rPr>
              <a:t>통합제어 </a:t>
            </a:r>
            <a:r>
              <a:rPr lang="ko-KR" altLang="en-US" sz="1350" b="1" dirty="0" err="1">
                <a:latin typeface="+mn-ea"/>
              </a:rPr>
              <a:t>올인원</a:t>
            </a:r>
            <a:r>
              <a:rPr lang="ko-KR" altLang="en-US" sz="1350" b="1" dirty="0">
                <a:latin typeface="+mn-ea"/>
              </a:rPr>
              <a:t> 통합 시스템</a:t>
            </a:r>
            <a:endParaRPr lang="en-US" altLang="ko-KR" sz="1350" b="1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오디오 믹서 </a:t>
            </a:r>
            <a:r>
              <a:rPr lang="en-US" altLang="ko-KR" sz="1350" dirty="0">
                <a:latin typeface="+mn-ea"/>
              </a:rPr>
              <a:t>: Fully Digital 8-in x 6-out</a:t>
            </a: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비디오 </a:t>
            </a:r>
            <a:r>
              <a:rPr lang="ko-KR" altLang="en-US" sz="1350" dirty="0" err="1">
                <a:latin typeface="+mn-ea"/>
              </a:rPr>
              <a:t>스위처</a:t>
            </a:r>
            <a:r>
              <a:rPr lang="ko-KR" altLang="en-US" sz="1350" dirty="0">
                <a:latin typeface="+mn-ea"/>
              </a:rPr>
              <a:t> </a:t>
            </a:r>
            <a:r>
              <a:rPr lang="en-US" altLang="ko-KR" sz="1350" dirty="0">
                <a:latin typeface="+mn-ea"/>
              </a:rPr>
              <a:t>: True-4K 4-in x 2-out </a:t>
            </a: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파워 앰프 </a:t>
            </a:r>
            <a:r>
              <a:rPr lang="en-US" altLang="ko-KR" sz="1350" dirty="0">
                <a:latin typeface="+mn-ea"/>
              </a:rPr>
              <a:t>: Class-D 100W/4</a:t>
            </a:r>
            <a:r>
              <a:rPr lang="el-GR" altLang="ko-KR" sz="1400" dirty="0">
                <a:latin typeface="Arial" charset="0"/>
              </a:rPr>
              <a:t> Ω</a:t>
            </a:r>
            <a:r>
              <a:rPr lang="en-US" altLang="ko-KR" sz="1350" dirty="0">
                <a:latin typeface="+mn-ea"/>
              </a:rPr>
              <a:t> (50W / 2CH)</a:t>
            </a: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카메라 제어 </a:t>
            </a:r>
            <a:r>
              <a:rPr lang="en-US" altLang="ko-KR" sz="1350" dirty="0">
                <a:latin typeface="+mn-ea"/>
              </a:rPr>
              <a:t>: PTZ Camera Controller</a:t>
            </a: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통합 제어 </a:t>
            </a:r>
            <a:r>
              <a:rPr lang="en-US" altLang="ko-KR" sz="1350" dirty="0">
                <a:latin typeface="+mn-ea"/>
              </a:rPr>
              <a:t>: Room Control (RELAY, POWER, IR, RS-232)</a:t>
            </a:r>
          </a:p>
          <a:p>
            <a:pPr lvl="1" indent="-325869" fontAlgn="ctr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l"/>
            </a:pPr>
            <a:endParaRPr lang="en-US" altLang="ko-KR" sz="135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l"/>
            </a:pPr>
            <a:r>
              <a:rPr lang="ko-KR" altLang="en-US" sz="1350" b="1" dirty="0">
                <a:latin typeface="+mn-ea"/>
              </a:rPr>
              <a:t>직관적인 사용자 </a:t>
            </a:r>
            <a:r>
              <a:rPr lang="en-US" altLang="ko-KR" sz="1350" b="1" dirty="0">
                <a:latin typeface="+mn-ea"/>
              </a:rPr>
              <a:t>GUI</a:t>
            </a: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전용 </a:t>
            </a:r>
            <a:r>
              <a:rPr lang="en-US" altLang="ko-KR" sz="1350" dirty="0">
                <a:latin typeface="+mn-ea"/>
              </a:rPr>
              <a:t>PC GUI </a:t>
            </a:r>
            <a:r>
              <a:rPr lang="ko-KR" altLang="en-US" sz="1350" dirty="0">
                <a:latin typeface="+mn-ea"/>
              </a:rPr>
              <a:t>소프트웨어 제공으로 간편한 설치 및 쉬운 사용 가능</a:t>
            </a:r>
            <a:endParaRPr lang="en-US" altLang="ko-KR" sz="1350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en-US" altLang="ko-KR" sz="1350" dirty="0">
                <a:latin typeface="+mn-ea"/>
              </a:rPr>
              <a:t>Touch-LCD </a:t>
            </a:r>
            <a:r>
              <a:rPr lang="ko-KR" altLang="en-US" sz="1350" dirty="0">
                <a:latin typeface="+mn-ea"/>
              </a:rPr>
              <a:t>를 통해 간편하고 편리한 조작 가능</a:t>
            </a:r>
            <a:endParaRPr lang="en-US" altLang="ko-KR" sz="1350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en-US" altLang="ko-KR" sz="135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l"/>
            </a:pPr>
            <a:r>
              <a:rPr lang="ko-KR" altLang="en-US" sz="1350" b="1" dirty="0">
                <a:latin typeface="+mn-ea"/>
              </a:rPr>
              <a:t>초소형 사이즈</a:t>
            </a:r>
            <a:endParaRPr lang="en-US" altLang="ko-KR" sz="1350" b="1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다기능을 제공하면서도 초소형 </a:t>
            </a:r>
            <a:r>
              <a:rPr lang="en-US" altLang="ko-KR" sz="1350" dirty="0">
                <a:latin typeface="+mn-ea"/>
              </a:rPr>
              <a:t>2U </a:t>
            </a:r>
            <a:r>
              <a:rPr lang="ko-KR" altLang="en-US" sz="1350" dirty="0">
                <a:latin typeface="+mn-ea"/>
              </a:rPr>
              <a:t>표준 사이즈</a:t>
            </a:r>
            <a:endParaRPr lang="en-US" altLang="ko-KR" sz="1350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en-US" altLang="ko-KR" sz="1350" dirty="0">
              <a:latin typeface="+mn-ea"/>
            </a:endParaRPr>
          </a:p>
          <a:p>
            <a:pPr lvl="1" indent="-325869" fontAlgn="ctr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l"/>
            </a:pPr>
            <a:r>
              <a:rPr lang="ko-KR" altLang="en-US" sz="1350" b="1" dirty="0">
                <a:latin typeface="+mn-ea"/>
              </a:rPr>
              <a:t>다양한 </a:t>
            </a:r>
            <a:r>
              <a:rPr lang="ko-KR" altLang="en-US" sz="1350" b="1" dirty="0" err="1">
                <a:latin typeface="+mn-ea"/>
              </a:rPr>
              <a:t>활용성</a:t>
            </a:r>
            <a:endParaRPr lang="en-US" altLang="ko-KR" sz="1350" b="1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일반 프레젠테이션 </a:t>
            </a:r>
            <a:r>
              <a:rPr lang="en-US" altLang="ko-KR" sz="1350" dirty="0">
                <a:latin typeface="+mn-ea"/>
              </a:rPr>
              <a:t>A/V </a:t>
            </a:r>
            <a:r>
              <a:rPr lang="ko-KR" altLang="en-US" sz="1350" dirty="0">
                <a:latin typeface="+mn-ea"/>
              </a:rPr>
              <a:t>환경</a:t>
            </a:r>
            <a:endParaRPr lang="en-US" altLang="ko-KR" sz="1350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화상회의 </a:t>
            </a:r>
            <a:r>
              <a:rPr lang="en-US" altLang="ko-KR" sz="1350" dirty="0">
                <a:latin typeface="+mn-ea"/>
              </a:rPr>
              <a:t>A/V </a:t>
            </a:r>
            <a:r>
              <a:rPr lang="ko-KR" altLang="en-US" sz="1350" dirty="0">
                <a:latin typeface="+mn-ea"/>
              </a:rPr>
              <a:t>환경</a:t>
            </a:r>
            <a:endParaRPr lang="en-US" altLang="ko-KR" sz="1350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ko-KR" altLang="en-US" sz="1350" dirty="0">
                <a:latin typeface="+mn-ea"/>
              </a:rPr>
              <a:t>수업</a:t>
            </a:r>
            <a:r>
              <a:rPr lang="en-US" altLang="ko-KR" sz="1350" dirty="0">
                <a:latin typeface="+mn-ea"/>
              </a:rPr>
              <a:t>/</a:t>
            </a:r>
            <a:r>
              <a:rPr lang="ko-KR" altLang="en-US" sz="1350" dirty="0">
                <a:latin typeface="+mn-ea"/>
              </a:rPr>
              <a:t>강의 녹화 </a:t>
            </a:r>
            <a:r>
              <a:rPr lang="en-US" altLang="ko-KR" sz="1350" dirty="0">
                <a:latin typeface="+mn-ea"/>
              </a:rPr>
              <a:t>A/V </a:t>
            </a:r>
            <a:r>
              <a:rPr lang="ko-KR" altLang="en-US" sz="1350" dirty="0">
                <a:latin typeface="+mn-ea"/>
              </a:rPr>
              <a:t>환경</a:t>
            </a:r>
            <a:endParaRPr lang="en-US" altLang="ko-KR" sz="1350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en-US" altLang="ko-KR" sz="1350" dirty="0">
              <a:latin typeface="+mn-ea"/>
            </a:endParaRPr>
          </a:p>
          <a:p>
            <a:pPr marL="417081" lvl="1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en-US" altLang="ko-KR" sz="1350" dirty="0">
              <a:latin typeface="+mn-ea"/>
            </a:endParaRPr>
          </a:p>
          <a:p>
            <a:pPr marL="874281" lvl="2" indent="-285750" fontAlgn="ctr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en-US" altLang="ko-KR" sz="1350" dirty="0">
              <a:latin typeface="+mn-ea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01581272-BB67-9341-4DCC-E193746AFD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7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65"/>
          <p:cNvSpPr txBox="1"/>
          <p:nvPr/>
        </p:nvSpPr>
        <p:spPr>
          <a:xfrm>
            <a:off x="2355635" y="9798541"/>
            <a:ext cx="4514363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10005" indent="-195522" algn="r">
              <a:buFont typeface="맑은 고딕" panose="020B0503020000020004" pitchFamily="50" charset="-127"/>
              <a:buChar char="※"/>
            </a:pPr>
            <a:r>
              <a:rPr lang="ko-KR" altLang="en-US" sz="1000" b="1" dirty="0">
                <a:solidFill>
                  <a:schemeClr val="bg1">
                    <a:lumMod val="65000"/>
                  </a:schemeClr>
                </a:solidFill>
                <a:latin typeface="+mn-ea"/>
                <a:cs typeface="맑은 고딕"/>
              </a:rPr>
              <a:t>본 제품은 외관 및 성능 향상을 위해 예고 없이 변경될 수 있습니다</a:t>
            </a:r>
            <a:r>
              <a:rPr lang="en-US" altLang="ko-KR" sz="1000" b="1" dirty="0">
                <a:solidFill>
                  <a:schemeClr val="bg1">
                    <a:lumMod val="65000"/>
                  </a:schemeClr>
                </a:solidFill>
                <a:latin typeface="+mn-ea"/>
                <a:cs typeface="맑은 고딕"/>
              </a:rPr>
              <a:t>.</a:t>
            </a:r>
            <a:endParaRPr lang="en-US" sz="1000" b="1" baseline="2314" dirty="0">
              <a:solidFill>
                <a:schemeClr val="bg1">
                  <a:lumMod val="65000"/>
                </a:schemeClr>
              </a:solidFill>
              <a:latin typeface="+mn-ea"/>
              <a:cs typeface="맑은 고딕"/>
            </a:endParaRPr>
          </a:p>
        </p:txBody>
      </p:sp>
      <p:sp>
        <p:nvSpPr>
          <p:cNvPr id="105" name="object 57"/>
          <p:cNvSpPr txBox="1"/>
          <p:nvPr/>
        </p:nvSpPr>
        <p:spPr>
          <a:xfrm>
            <a:off x="671912" y="698500"/>
            <a:ext cx="18871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제품 사양</a:t>
            </a:r>
            <a:endParaRPr sz="20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916844"/>
              </p:ext>
            </p:extLst>
          </p:nvPr>
        </p:nvGraphicFramePr>
        <p:xfrm>
          <a:off x="666263" y="1209884"/>
          <a:ext cx="6234545" cy="667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987">
                  <a:extLst>
                    <a:ext uri="{9D8B030D-6E8A-4147-A177-3AD203B41FA5}">
                      <a16:colId xmlns:a16="http://schemas.microsoft.com/office/drawing/2014/main" val="422787411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800909577"/>
                    </a:ext>
                  </a:extLst>
                </a:gridCol>
                <a:gridCol w="4341758">
                  <a:extLst>
                    <a:ext uri="{9D8B030D-6E8A-4147-A177-3AD203B41FA5}">
                      <a16:colId xmlns:a16="http://schemas.microsoft.com/office/drawing/2014/main" val="3509283191"/>
                    </a:ext>
                  </a:extLst>
                </a:gridCol>
              </a:tblGrid>
              <a:tr h="31676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/>
                        <a:t>기능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/>
                        <a:t>설명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66288"/>
                  </a:ext>
                </a:extLst>
              </a:tr>
              <a:tr h="475144"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비디오 입력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HDMI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lang="en-US" altLang="ko-KR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인터페이스</a:t>
                      </a:r>
                      <a:r>
                        <a:rPr lang="ko-KR" altLang="en-US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 x HDMI Type A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최대 해상도</a:t>
                      </a:r>
                      <a:r>
                        <a:rPr lang="ko-KR" altLang="en-US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4K@60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(4:4:4)</a:t>
                      </a:r>
                      <a:endParaRPr lang="en-US" altLang="ko-KR" sz="900" b="1" i="0" u="none" strike="noStrike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054186"/>
                  </a:ext>
                </a:extLst>
              </a:tr>
              <a:tr h="475144">
                <a:tc rowSpan="2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비디오 출력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HDMI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출력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인터페이스</a:t>
                      </a:r>
                      <a:r>
                        <a:rPr lang="ko-KR" altLang="en-US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2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x HDMI Type A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최대 해상도</a:t>
                      </a:r>
                      <a:r>
                        <a:rPr lang="ko-KR" altLang="en-US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4K@60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(4:4:4)</a:t>
                      </a:r>
                      <a:endParaRPr lang="en-US" altLang="ko-KR" sz="900" b="1" i="0" u="none" strike="noStrike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035317"/>
                  </a:ext>
                </a:extLst>
              </a:tr>
              <a:tr h="475144">
                <a:tc vMerge="1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endParaRPr lang="ko-KR" altLang="en-US" sz="8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USB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출력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인터페이스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 x USB C-Type 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최대 해상도 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1080P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803640"/>
                  </a:ext>
                </a:extLst>
              </a:tr>
              <a:tr h="475144"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오디오 입력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LINE/MIC </a:t>
                      </a:r>
                      <a:r>
                        <a:rPr lang="ko-KR" altLang="en-US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입력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인터페이스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8 x Terminal Block Type 3.5mm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Pitch</a:t>
                      </a:r>
                      <a:endParaRPr lang="en-US" altLang="ko-KR" sz="900" b="1" i="0" u="none" strike="noStrike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샘플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비트 </a:t>
                      </a:r>
                      <a:r>
                        <a:rPr lang="ko-KR" altLang="en-US" sz="900" b="1" i="0" u="none" strike="noStrike" dirty="0" err="1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레이트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48KHz / 24-Bit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14350"/>
                  </a:ext>
                </a:extLst>
              </a:tr>
              <a:tr h="475144">
                <a:tc rowSpan="2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오디오 출력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LINE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출력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인터페이스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 x Terminal Block Type 3.5mm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Pitch, 1 x L/R 3.5mm stereo</a:t>
                      </a:r>
                      <a:endParaRPr lang="en-US" altLang="ko-KR" sz="900" b="1" i="0" u="none" strike="noStrike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샘플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비트 </a:t>
                      </a:r>
                      <a:r>
                        <a:rPr lang="ko-KR" altLang="en-US" sz="900" b="1" i="0" u="none" strike="noStrike" dirty="0" err="1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레이트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48KHz / 24-Bit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970029"/>
                  </a:ext>
                </a:extLst>
              </a:tr>
              <a:tr h="653322">
                <a:tc vMerge="1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endParaRPr lang="ko-KR" altLang="en-US" sz="10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AMP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출력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인터페이스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 x Terminal Block Type 5.0mm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Pitch</a:t>
                      </a:r>
                      <a:endParaRPr lang="en-US" altLang="ko-KR" sz="900" b="1" i="0" u="none" strike="noStrike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샘플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비트 </a:t>
                      </a:r>
                      <a:r>
                        <a:rPr lang="ko-KR" altLang="en-US" sz="900" b="1" i="0" u="none" strike="noStrike" dirty="0" err="1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레이트</a:t>
                      </a: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48KHz / 24-Bit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정격 출력 </a:t>
                      </a:r>
                      <a:r>
                        <a:rPr lang="en-US" altLang="ko-KR" sz="900" b="1" i="0" u="none" strike="noStrike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100W(50W/CH),</a:t>
                      </a:r>
                      <a:r>
                        <a:rPr lang="en-US" altLang="ko-KR" sz="900" b="1" i="0" u="none" strike="noStrike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4ohm</a:t>
                      </a:r>
                      <a:endParaRPr lang="en-US" altLang="ko-KR" sz="900" b="1" i="0" u="none" strike="noStrike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69114"/>
                  </a:ext>
                </a:extLst>
              </a:tr>
              <a:tr h="296964">
                <a:tc rowSpan="6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주변기기</a:t>
                      </a:r>
                      <a:endParaRPr lang="en-US" altLang="ko-KR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연동 </a:t>
                      </a:r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제어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PTZ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카메라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제어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RS-485 : 1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655724"/>
                  </a:ext>
                </a:extLst>
              </a:tr>
              <a:tr h="296964">
                <a:tc vMerge="1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endParaRPr lang="ko-KR" altLang="en-US" sz="10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주변기기</a:t>
                      </a:r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제어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RS-232 : 2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177020"/>
                  </a:ext>
                </a:extLst>
              </a:tr>
              <a:tr h="296964">
                <a:tc vMerge="1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endParaRPr lang="ko-KR" altLang="en-US" sz="10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IR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제어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IR : In 2, Out 2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74917"/>
                  </a:ext>
                </a:extLst>
              </a:tr>
              <a:tr h="296964">
                <a:tc vMerge="1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endParaRPr lang="ko-KR" altLang="en-US" sz="10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RELAY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제어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접점 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8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045461"/>
                  </a:ext>
                </a:extLst>
              </a:tr>
              <a:tr h="2969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접점 입력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EM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접점 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1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62061"/>
                  </a:ext>
                </a:extLst>
              </a:tr>
              <a:tr h="296964">
                <a:tc vMerge="1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endParaRPr lang="ko-KR" altLang="en-US" sz="10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전원 제어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전원 바이패스 </a:t>
                      </a:r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2 (1A/Port)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279718"/>
                  </a:ext>
                </a:extLst>
              </a:tr>
              <a:tr h="475144">
                <a:tc rowSpan="2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장비 제어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직접 제어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Touch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LCD : 4.3-inch</a:t>
                      </a:r>
                    </a:p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Button : Menu, Lock, Mute, </a:t>
                      </a:r>
                      <a:r>
                        <a:rPr lang="en-US" altLang="ko-KR" sz="900" b="1" i="0" u="none" strike="noStrike" kern="1200" dirty="0" err="1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Func</a:t>
                      </a:r>
                      <a:endParaRPr lang="ko-KR" altLang="en-US" sz="9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445743"/>
                  </a:ext>
                </a:extLst>
              </a:tr>
              <a:tr h="475144">
                <a:tc vMerge="1"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endParaRPr lang="ko-KR" altLang="en-US" sz="1000" b="1" i="0" u="none" strike="noStrike" kern="1200" dirty="0">
                        <a:solidFill>
                          <a:srgbClr val="41404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PC </a:t>
                      </a:r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제어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인터페이스 </a:t>
                      </a:r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10/100M LAN Type RJ-45</a:t>
                      </a:r>
                    </a:p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프로토콜 </a:t>
                      </a:r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TCP/IP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252792"/>
                  </a:ext>
                </a:extLst>
              </a:tr>
              <a:tr h="296964"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전원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사용 전원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24V / 5A (120W)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103895"/>
                  </a:ext>
                </a:extLst>
              </a:tr>
              <a:tr h="296964"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제품 외관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ko-KR" altLang="en-US" sz="900" b="1" i="0" u="none" strike="noStrike" kern="120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크기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1" hangingPunct="1"/>
                      <a:r>
                        <a:rPr lang="en-US" altLang="ko-KR" sz="900" b="1" i="0" u="none" strike="noStrike" kern="1200" baseline="0" dirty="0">
                          <a:solidFill>
                            <a:srgbClr val="41404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480(W) x 88(H) x 250(D) mm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070713"/>
                  </a:ext>
                </a:extLst>
              </a:tr>
            </a:tbl>
          </a:graphicData>
        </a:graphic>
      </p:graphicFrame>
      <p:pic>
        <p:nvPicPr>
          <p:cNvPr id="8" name="그림 7">
            <a:extLst>
              <a:ext uri="{FF2B5EF4-FFF2-40B4-BE49-F238E27FC236}">
                <a16:creationId xmlns:a16="http://schemas.microsoft.com/office/drawing/2014/main" id="{6BA8FB22-7CA8-1E07-D4AC-83EA9B2FF3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1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7"/>
          <p:cNvSpPr txBox="1"/>
          <p:nvPr/>
        </p:nvSpPr>
        <p:spPr>
          <a:xfrm>
            <a:off x="671912" y="695523"/>
            <a:ext cx="38683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하드웨어 설정</a:t>
            </a:r>
            <a:endParaRPr lang="en-US" altLang="ko-KR" sz="20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57"/>
          <p:cNvSpPr txBox="1"/>
          <p:nvPr/>
        </p:nvSpPr>
        <p:spPr>
          <a:xfrm>
            <a:off x="682186" y="1107301"/>
            <a:ext cx="386833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b="1" spc="-57" dirty="0">
                <a:latin typeface="Arial" panose="020B0604020202020204" pitchFamily="34" charset="0"/>
                <a:cs typeface="Arial" panose="020B0604020202020204" pitchFamily="34" charset="0"/>
              </a:rPr>
              <a:t>3-1. </a:t>
            </a:r>
            <a:r>
              <a:rPr lang="ko-KR" altLang="en-US" b="1" spc="-57" dirty="0" err="1">
                <a:latin typeface="Arial" panose="020B0604020202020204" pitchFamily="34" charset="0"/>
                <a:cs typeface="Arial" panose="020B0604020202020204" pitchFamily="34" charset="0"/>
              </a:rPr>
              <a:t>전면부</a:t>
            </a:r>
            <a:r>
              <a:rPr lang="ko-KR" altLang="en-US" b="1" spc="-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3" descr="C:\Users\KGD\Desktop\4x\자산 126@4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1" y="1533525"/>
            <a:ext cx="6355802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타원 2"/>
          <p:cNvSpPr/>
          <p:nvPr/>
        </p:nvSpPr>
        <p:spPr>
          <a:xfrm>
            <a:off x="519512" y="326390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1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5302250" y="1395336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2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6127750" y="157480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3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4312" y="3180060"/>
            <a:ext cx="6228950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>
                <a:latin typeface="+mn-ea"/>
              </a:rPr>
              <a:t>Touch LCD </a:t>
            </a:r>
            <a:r>
              <a:rPr lang="ko-KR" altLang="en-US" sz="1600" b="1">
                <a:latin typeface="+mn-ea"/>
              </a:rPr>
              <a:t>상태표시 및 조작</a:t>
            </a:r>
            <a:endParaRPr lang="en-US" altLang="ko-KR" sz="1600" b="1">
              <a:latin typeface="+mn-ea"/>
            </a:endParaRP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400">
                <a:latin typeface="+mn-ea"/>
              </a:rPr>
              <a:t>AUDIO/VIDEO/PRESET </a:t>
            </a:r>
            <a:r>
              <a:rPr lang="ko-KR" altLang="en-US" sz="1400">
                <a:latin typeface="+mn-ea"/>
              </a:rPr>
              <a:t>상태표시 및 조작할 수 있습니다</a:t>
            </a:r>
            <a:r>
              <a:rPr lang="en-US" altLang="ko-KR" sz="1200">
                <a:latin typeface="+mn-ea"/>
              </a:rPr>
              <a:t>.</a:t>
            </a:r>
            <a:endParaRPr lang="en-US" altLang="ko-KR" sz="1200" dirty="0">
              <a:latin typeface="+mn-ea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519512" y="4327853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2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6" name="object 14"/>
          <p:cNvSpPr txBox="1"/>
          <p:nvPr/>
        </p:nvSpPr>
        <p:spPr>
          <a:xfrm>
            <a:off x="824312" y="4371013"/>
            <a:ext cx="6382938" cy="25699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ko-KR" altLang="en-US" sz="1600" b="1">
                <a:latin typeface="+mn-ea"/>
              </a:rPr>
              <a:t>전면 조작 버튼</a:t>
            </a:r>
            <a:endParaRPr lang="en-US" altLang="ko-KR" sz="1600" b="1">
              <a:latin typeface="+mn-ea"/>
            </a:endParaRPr>
          </a:p>
          <a:p>
            <a:pPr marL="417081" lvl="1" indent="-285750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altLang="ko-KR" sz="1400" b="1">
                <a:latin typeface="+mn-ea"/>
              </a:rPr>
              <a:t>MENU : </a:t>
            </a:r>
            <a:r>
              <a:rPr lang="en-US" altLang="ko-KR" sz="1400">
                <a:latin typeface="+mn-ea"/>
              </a:rPr>
              <a:t>LCD</a:t>
            </a:r>
            <a:r>
              <a:rPr lang="ko-KR" altLang="en-US" sz="1400">
                <a:latin typeface="+mn-ea"/>
              </a:rPr>
              <a:t>표시 화면을 </a:t>
            </a:r>
            <a:r>
              <a:rPr lang="en-US" altLang="ko-KR" sz="1400">
                <a:latin typeface="+mn-ea"/>
              </a:rPr>
              <a:t>MENU </a:t>
            </a:r>
            <a:r>
              <a:rPr lang="ko-KR" altLang="en-US" sz="1400">
                <a:latin typeface="+mn-ea"/>
              </a:rPr>
              <a:t>페이지로 이동합니다</a:t>
            </a:r>
            <a:r>
              <a:rPr lang="en-US" altLang="ko-KR" sz="1400">
                <a:latin typeface="+mn-ea"/>
              </a:rPr>
              <a:t>.</a:t>
            </a:r>
          </a:p>
          <a:p>
            <a:pPr marL="417081" lvl="1" indent="-285750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altLang="ko-KR" sz="1400" b="1">
                <a:latin typeface="+mn-ea"/>
              </a:rPr>
              <a:t>MUTE : </a:t>
            </a:r>
            <a:r>
              <a:rPr lang="ko-KR" altLang="en-US" sz="1400">
                <a:latin typeface="+mn-ea"/>
              </a:rPr>
              <a:t>전체 </a:t>
            </a:r>
            <a:r>
              <a:rPr lang="en-US" altLang="ko-KR" sz="1400">
                <a:latin typeface="+mn-ea"/>
              </a:rPr>
              <a:t>AUDIO</a:t>
            </a:r>
            <a:r>
              <a:rPr lang="ko-KR" altLang="en-US" sz="1400">
                <a:latin typeface="+mn-ea"/>
              </a:rPr>
              <a:t> 출력에 대한 </a:t>
            </a:r>
            <a:r>
              <a:rPr lang="en-US" altLang="ko-KR" sz="1400">
                <a:latin typeface="+mn-ea"/>
              </a:rPr>
              <a:t>MUTE </a:t>
            </a:r>
            <a:r>
              <a:rPr lang="ko-KR" altLang="en-US" sz="1400">
                <a:latin typeface="+mn-ea"/>
              </a:rPr>
              <a:t>상태를 </a:t>
            </a:r>
            <a:r>
              <a:rPr lang="en-US" altLang="ko-KR" sz="1400">
                <a:latin typeface="+mn-ea"/>
              </a:rPr>
              <a:t>ON/OFF </a:t>
            </a:r>
            <a:r>
              <a:rPr lang="ko-KR" altLang="en-US" sz="1400">
                <a:latin typeface="+mn-ea"/>
              </a:rPr>
              <a:t>합니다</a:t>
            </a:r>
            <a:r>
              <a:rPr lang="en-US" altLang="ko-KR" sz="1400">
                <a:latin typeface="+mn-ea"/>
              </a:rPr>
              <a:t>.</a:t>
            </a:r>
          </a:p>
          <a:p>
            <a:pPr marL="417081" lvl="1" indent="-285750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altLang="ko-KR" sz="1400" b="1">
                <a:latin typeface="+mn-ea"/>
              </a:rPr>
              <a:t>LOCK : </a:t>
            </a:r>
            <a:r>
              <a:rPr lang="en-US" altLang="ko-KR" sz="1400">
                <a:latin typeface="+mn-ea"/>
              </a:rPr>
              <a:t>LCD </a:t>
            </a:r>
            <a:r>
              <a:rPr lang="ko-KR" altLang="en-US" sz="1400">
                <a:latin typeface="+mn-ea"/>
              </a:rPr>
              <a:t>및 전면 조작 버튼 동작에 대한 </a:t>
            </a:r>
            <a:r>
              <a:rPr lang="en-US" altLang="ko-KR" sz="1400">
                <a:latin typeface="+mn-ea"/>
              </a:rPr>
              <a:t>LOCK </a:t>
            </a:r>
            <a:r>
              <a:rPr lang="ko-KR" altLang="en-US" sz="1400">
                <a:latin typeface="+mn-ea"/>
              </a:rPr>
              <a:t>상태를 </a:t>
            </a:r>
            <a:r>
              <a:rPr lang="en-US" altLang="ko-KR" sz="1400">
                <a:latin typeface="+mn-ea"/>
              </a:rPr>
              <a:t>ON/OFF </a:t>
            </a:r>
            <a:r>
              <a:rPr lang="ko-KR" altLang="en-US" sz="1400">
                <a:latin typeface="+mn-ea"/>
              </a:rPr>
              <a:t>합니다</a:t>
            </a:r>
            <a:r>
              <a:rPr lang="en-US" altLang="ko-KR" sz="1400">
                <a:latin typeface="+mn-ea"/>
              </a:rPr>
              <a:t>.</a:t>
            </a:r>
          </a:p>
          <a:p>
            <a:pPr marL="417081" lvl="1" indent="-285750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altLang="ko-KR" sz="1400" b="1">
                <a:latin typeface="+mn-ea"/>
              </a:rPr>
              <a:t>FUNC : </a:t>
            </a:r>
            <a:r>
              <a:rPr lang="ko-KR" altLang="en-US" sz="1400">
                <a:latin typeface="+mn-ea"/>
              </a:rPr>
              <a:t>장비 동작 시 초기 상태를 저장합니다</a:t>
            </a:r>
            <a:r>
              <a:rPr lang="en-US" altLang="ko-KR" sz="1400">
                <a:latin typeface="+mn-ea"/>
              </a:rPr>
              <a:t>.  </a:t>
            </a:r>
            <a:r>
              <a:rPr lang="ko-KR" altLang="en-US" sz="1400">
                <a:latin typeface="+mn-ea"/>
              </a:rPr>
              <a:t>버튼을 </a:t>
            </a:r>
            <a:r>
              <a:rPr lang="en-US" altLang="ko-KR" sz="1400">
                <a:latin typeface="+mn-ea"/>
              </a:rPr>
              <a:t>2sec </a:t>
            </a:r>
            <a:r>
              <a:rPr lang="ko-KR" altLang="en-US" sz="1400">
                <a:latin typeface="+mn-ea"/>
              </a:rPr>
              <a:t>이상 누르고 있으면 현재 장비의 오디오</a:t>
            </a:r>
            <a:r>
              <a:rPr lang="en-US" altLang="ko-KR" sz="1400">
                <a:latin typeface="+mn-ea"/>
              </a:rPr>
              <a:t>/</a:t>
            </a:r>
            <a:r>
              <a:rPr lang="ko-KR" altLang="en-US" sz="1400">
                <a:latin typeface="+mn-ea"/>
              </a:rPr>
              <a:t>비디오</a:t>
            </a:r>
            <a:r>
              <a:rPr lang="en-US" altLang="ko-KR" sz="1400">
                <a:latin typeface="+mn-ea"/>
              </a:rPr>
              <a:t>/</a:t>
            </a:r>
            <a:r>
              <a:rPr lang="ko-KR" altLang="en-US" sz="1400">
                <a:latin typeface="+mn-ea"/>
              </a:rPr>
              <a:t>컨트롤 설정 상태를 저장합니다</a:t>
            </a:r>
            <a:r>
              <a:rPr lang="en-US" altLang="ko-KR" sz="1400">
                <a:latin typeface="+mn-ea"/>
              </a:rPr>
              <a:t>.</a:t>
            </a:r>
          </a:p>
          <a:p>
            <a:pPr marL="417081" lvl="1" indent="-285750" fontAlgn="ctr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endParaRPr lang="en-US" altLang="ko-KR" sz="1600" b="1">
              <a:latin typeface="+mn-ea"/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519512" y="7081019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3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8" name="object 14"/>
          <p:cNvSpPr txBox="1"/>
          <p:nvPr/>
        </p:nvSpPr>
        <p:spPr>
          <a:xfrm>
            <a:off x="824312" y="7009879"/>
            <a:ext cx="6228950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>
                <a:latin typeface="+mn-ea"/>
              </a:rPr>
              <a:t>POWER </a:t>
            </a:r>
            <a:r>
              <a:rPr lang="ko-KR" altLang="en-US" sz="1600" b="1">
                <a:latin typeface="+mn-ea"/>
              </a:rPr>
              <a:t>버튼</a:t>
            </a:r>
            <a:endParaRPr lang="en-US" altLang="ko-KR" sz="1600" b="1">
              <a:latin typeface="+mn-ea"/>
            </a:endParaRP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ko-KR" altLang="en-US" sz="1400">
                <a:latin typeface="+mn-ea"/>
              </a:rPr>
              <a:t>장비의 전원을 </a:t>
            </a:r>
            <a:r>
              <a:rPr lang="en-US" altLang="ko-KR" sz="1400">
                <a:latin typeface="+mn-ea"/>
              </a:rPr>
              <a:t>ON/OFF </a:t>
            </a:r>
            <a:r>
              <a:rPr lang="ko-KR" altLang="en-US" sz="1400">
                <a:latin typeface="+mn-ea"/>
              </a:rPr>
              <a:t>할때 사용합니다</a:t>
            </a:r>
            <a:r>
              <a:rPr lang="en-US" altLang="ko-KR" sz="1400">
                <a:latin typeface="+mn-ea"/>
              </a:rPr>
              <a:t>.</a:t>
            </a:r>
            <a:endParaRPr lang="en-US" altLang="ko-KR" sz="1200" dirty="0">
              <a:latin typeface="+mn-ea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3620326" y="1382636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1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3017902" y="1725536"/>
            <a:ext cx="1509648" cy="877964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5064886" y="1725536"/>
            <a:ext cx="754824" cy="877964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6102285" y="1917700"/>
            <a:ext cx="377412" cy="493636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06C3CDB3-9DFD-84AE-2D88-4844DE0F54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83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57"/>
          <p:cNvSpPr txBox="1"/>
          <p:nvPr/>
        </p:nvSpPr>
        <p:spPr>
          <a:xfrm>
            <a:off x="682186" y="706373"/>
            <a:ext cx="386833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b="1" spc="-57" dirty="0">
                <a:latin typeface="Arial" panose="020B0604020202020204" pitchFamily="34" charset="0"/>
                <a:cs typeface="Arial" panose="020B0604020202020204" pitchFamily="34" charset="0"/>
              </a:rPr>
              <a:t>3-2. </a:t>
            </a:r>
            <a:r>
              <a:rPr lang="ko-KR" altLang="en-US" b="1" spc="-57" dirty="0" err="1">
                <a:latin typeface="Arial" panose="020B0604020202020204" pitchFamily="34" charset="0"/>
                <a:cs typeface="Arial" panose="020B0604020202020204" pitchFamily="34" charset="0"/>
              </a:rPr>
              <a:t>후면부</a:t>
            </a:r>
            <a:r>
              <a:rPr lang="ko-KR" altLang="en-US" b="1" spc="-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519512" y="326382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1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1" name="object 14"/>
          <p:cNvSpPr txBox="1"/>
          <p:nvPr/>
        </p:nvSpPr>
        <p:spPr>
          <a:xfrm>
            <a:off x="824312" y="3180060"/>
            <a:ext cx="6228950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 dirty="0">
                <a:latin typeface="+mn-ea"/>
              </a:rPr>
              <a:t>LINE IN/OUT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400" dirty="0">
                <a:latin typeface="+mn-ea"/>
              </a:rPr>
              <a:t>AUDIO </a:t>
            </a:r>
            <a:r>
              <a:rPr lang="ko-KR" altLang="en-US" sz="1400" dirty="0">
                <a:latin typeface="+mn-ea"/>
              </a:rPr>
              <a:t>입출력 단자입니다</a:t>
            </a:r>
            <a:r>
              <a:rPr lang="en-US" altLang="ko-KR" sz="1400" dirty="0">
                <a:latin typeface="+mn-ea"/>
              </a:rPr>
              <a:t>. (Balanced)</a:t>
            </a:r>
            <a:endParaRPr lang="en-US" altLang="ko-KR" sz="1200" dirty="0">
              <a:latin typeface="+mn-ea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519512" y="4137025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2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4312" y="4180265"/>
            <a:ext cx="6382938" cy="15234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ko-KR" altLang="en-US" sz="1600" b="1" dirty="0">
                <a:latin typeface="+mn-ea"/>
              </a:rPr>
              <a:t>이어폰 단자</a:t>
            </a:r>
            <a:endParaRPr lang="en-US" altLang="ko-KR" sz="1600" b="1" dirty="0">
              <a:latin typeface="+mn-ea"/>
            </a:endParaRP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ko-KR" altLang="en-US" sz="1400" dirty="0">
                <a:latin typeface="+mn-ea"/>
              </a:rPr>
              <a:t>이어폰 단자로 </a:t>
            </a:r>
            <a:r>
              <a:rPr lang="en-US" altLang="ko-KR" sz="1400" dirty="0">
                <a:latin typeface="+mn-ea"/>
              </a:rPr>
              <a:t>AUDIO </a:t>
            </a:r>
            <a:r>
              <a:rPr lang="ko-KR" altLang="en-US" sz="1400" dirty="0">
                <a:latin typeface="+mn-ea"/>
              </a:rPr>
              <a:t>입출력을 위한 단자입니다</a:t>
            </a:r>
            <a:r>
              <a:rPr lang="en-US" altLang="ko-KR" sz="1400" dirty="0">
                <a:latin typeface="+mn-ea"/>
              </a:rPr>
              <a:t>. </a:t>
            </a:r>
            <a:r>
              <a:rPr lang="ko-KR" altLang="en-US" sz="1400" dirty="0">
                <a:latin typeface="+mn-ea"/>
              </a:rPr>
              <a:t>해당 단자는 아래에 명시된</a:t>
            </a:r>
            <a:endParaRPr lang="en-US" altLang="ko-KR" sz="1400" dirty="0">
              <a:latin typeface="+mn-ea"/>
            </a:endParaRP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ko-KR" altLang="en-US" sz="1400" dirty="0">
                <a:latin typeface="+mn-ea"/>
              </a:rPr>
              <a:t>채널에서 제어가 가능합니다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 marL="874281" lvl="2" indent="-285750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altLang="ko-KR" sz="1400" dirty="0">
                <a:latin typeface="+mn-ea"/>
              </a:rPr>
              <a:t>     MIC </a:t>
            </a:r>
            <a:r>
              <a:rPr lang="ko-KR" altLang="en-US" sz="1400" dirty="0">
                <a:latin typeface="+mn-ea"/>
              </a:rPr>
              <a:t>입력 </a:t>
            </a:r>
            <a:r>
              <a:rPr lang="en-US" altLang="ko-KR" sz="1400" dirty="0">
                <a:latin typeface="+mn-ea"/>
              </a:rPr>
              <a:t>(LINE IN 8</a:t>
            </a:r>
            <a:r>
              <a:rPr lang="ko-KR" altLang="en-US" sz="1400" dirty="0">
                <a:latin typeface="+mn-ea"/>
              </a:rPr>
              <a:t>번</a:t>
            </a:r>
            <a:r>
              <a:rPr lang="en-US" altLang="ko-KR" sz="1400" dirty="0">
                <a:latin typeface="+mn-ea"/>
              </a:rPr>
              <a:t>)</a:t>
            </a:r>
          </a:p>
          <a:p>
            <a:pPr marL="874281" lvl="2" indent="-285750" fontAlgn="ctr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altLang="ko-KR" sz="1400" dirty="0">
                <a:latin typeface="+mn-ea"/>
              </a:rPr>
              <a:t>     SPEAKER </a:t>
            </a:r>
            <a:r>
              <a:rPr lang="ko-KR" altLang="en-US" sz="1400" dirty="0">
                <a:latin typeface="+mn-ea"/>
              </a:rPr>
              <a:t>출력</a:t>
            </a:r>
            <a:r>
              <a:rPr lang="en-US" altLang="ko-KR" sz="1400" dirty="0">
                <a:latin typeface="+mn-ea"/>
              </a:rPr>
              <a:t> (LINE OUT 4</a:t>
            </a:r>
            <a:r>
              <a:rPr lang="ko-KR" altLang="en-US" sz="1400" dirty="0">
                <a:latin typeface="+mn-ea"/>
              </a:rPr>
              <a:t>번</a:t>
            </a:r>
            <a:r>
              <a:rPr lang="en-US" altLang="ko-KR" sz="1400" dirty="0">
                <a:latin typeface="+mn-ea"/>
              </a:rPr>
              <a:t>)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519512" y="8032918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5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6" name="object 14"/>
          <p:cNvSpPr txBox="1"/>
          <p:nvPr/>
        </p:nvSpPr>
        <p:spPr>
          <a:xfrm>
            <a:off x="824312" y="7949158"/>
            <a:ext cx="6228950" cy="1569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 dirty="0">
                <a:latin typeface="+mn-ea"/>
              </a:rPr>
              <a:t>RS232 &amp; RS485 &amp; DC IN/OUT</a:t>
            </a:r>
          </a:p>
          <a:p>
            <a:pPr marL="417081" lvl="1" indent="-285750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altLang="ko-KR" sz="1400" b="1" dirty="0">
                <a:latin typeface="+mn-ea"/>
              </a:rPr>
              <a:t>RS232 : </a:t>
            </a:r>
            <a:r>
              <a:rPr lang="ko-KR" altLang="en-US" sz="1400" dirty="0">
                <a:latin typeface="+mn-ea"/>
              </a:rPr>
              <a:t>외부 장비 제어를 위한 단자 입니다</a:t>
            </a:r>
            <a:r>
              <a:rPr lang="en-US" altLang="ko-KR" sz="1400" dirty="0">
                <a:latin typeface="+mn-ea"/>
              </a:rPr>
              <a:t>. (Optional)</a:t>
            </a:r>
          </a:p>
          <a:p>
            <a:pPr marL="417081" lvl="1" indent="-285750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altLang="ko-KR" sz="1400" b="1" dirty="0">
                <a:latin typeface="+mn-ea"/>
              </a:rPr>
              <a:t>RS485 : </a:t>
            </a:r>
            <a:r>
              <a:rPr lang="en-US" altLang="ko-KR" sz="1400" dirty="0">
                <a:latin typeface="+mn-ea"/>
              </a:rPr>
              <a:t>PTZ </a:t>
            </a:r>
            <a:r>
              <a:rPr lang="ko-KR" altLang="en-US" sz="1400" dirty="0">
                <a:latin typeface="+mn-ea"/>
              </a:rPr>
              <a:t>카메라</a:t>
            </a:r>
            <a:r>
              <a:rPr lang="en-US" altLang="ko-KR" sz="1400" dirty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제어를 위한 단자 입니다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 marL="417081" lvl="1" indent="-285750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altLang="ko-KR" sz="1400" b="1" dirty="0">
                <a:latin typeface="+mn-ea"/>
              </a:rPr>
              <a:t>DC IN/OUT : </a:t>
            </a:r>
            <a:r>
              <a:rPr lang="ko-KR" altLang="en-US" sz="1400" dirty="0">
                <a:latin typeface="+mn-ea"/>
              </a:rPr>
              <a:t>전원 제어를 위한 단자 입니다</a:t>
            </a:r>
            <a:r>
              <a:rPr lang="en-US" altLang="ko-KR" sz="1400" dirty="0">
                <a:latin typeface="+mn-ea"/>
              </a:rPr>
              <a:t>. (Max. 1A)</a:t>
            </a:r>
          </a:p>
        </p:txBody>
      </p:sp>
      <p:sp>
        <p:nvSpPr>
          <p:cNvPr id="31" name="타원 30"/>
          <p:cNvSpPr/>
          <p:nvPr/>
        </p:nvSpPr>
        <p:spPr>
          <a:xfrm>
            <a:off x="519512" y="618490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3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32" name="object 14"/>
          <p:cNvSpPr txBox="1"/>
          <p:nvPr/>
        </p:nvSpPr>
        <p:spPr>
          <a:xfrm>
            <a:off x="824312" y="6209779"/>
            <a:ext cx="6382938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 dirty="0">
                <a:latin typeface="+mn-ea"/>
              </a:rPr>
              <a:t>AMP OUT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400" dirty="0">
                <a:latin typeface="+mn-ea"/>
              </a:rPr>
              <a:t>AMP </a:t>
            </a:r>
            <a:r>
              <a:rPr lang="ko-KR" altLang="en-US" sz="1400" dirty="0">
                <a:latin typeface="+mn-ea"/>
              </a:rPr>
              <a:t>출력 단자입니다</a:t>
            </a:r>
            <a:r>
              <a:rPr lang="en-US" altLang="ko-KR" sz="1400" dirty="0">
                <a:latin typeface="+mn-ea"/>
              </a:rPr>
              <a:t>. (4ohm </a:t>
            </a:r>
            <a:r>
              <a:rPr lang="ko-KR" altLang="en-US" sz="1400" dirty="0">
                <a:latin typeface="+mn-ea"/>
              </a:rPr>
              <a:t>스피커 기준 최대 출력 </a:t>
            </a:r>
            <a:r>
              <a:rPr lang="en-US" altLang="ko-KR" sz="1400" dirty="0">
                <a:latin typeface="+mn-ea"/>
              </a:rPr>
              <a:t>50W x 2CH)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519512" y="7080418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4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34" name="object 14"/>
          <p:cNvSpPr txBox="1"/>
          <p:nvPr/>
        </p:nvSpPr>
        <p:spPr>
          <a:xfrm>
            <a:off x="824312" y="7124179"/>
            <a:ext cx="6382938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>
                <a:latin typeface="+mn-ea"/>
              </a:rPr>
              <a:t>IR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400">
                <a:latin typeface="+mn-ea"/>
              </a:rPr>
              <a:t>IR MATRIX </a:t>
            </a:r>
            <a:r>
              <a:rPr lang="ko-KR" altLang="en-US" sz="1400">
                <a:latin typeface="+mn-ea"/>
              </a:rPr>
              <a:t>기능을 제공하는 단자입니다</a:t>
            </a:r>
            <a:r>
              <a:rPr lang="en-US" altLang="ko-KR" sz="1400">
                <a:latin typeface="+mn-ea"/>
              </a:rPr>
              <a:t>.</a:t>
            </a:r>
            <a:endParaRPr lang="en-US" altLang="ko-KR" sz="1600" b="1">
              <a:latin typeface="+mn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49" y="5600568"/>
            <a:ext cx="206375" cy="16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897" y="5286244"/>
            <a:ext cx="112955" cy="22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4" descr="C:\Users\KGD\Desktop\4x\자산 128@4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84" y="1171089"/>
            <a:ext cx="6455866" cy="127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타원 38"/>
          <p:cNvSpPr/>
          <p:nvPr/>
        </p:nvSpPr>
        <p:spPr>
          <a:xfrm>
            <a:off x="286385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1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0" name="타원 39"/>
          <p:cNvSpPr/>
          <p:nvPr/>
        </p:nvSpPr>
        <p:spPr>
          <a:xfrm>
            <a:off x="3748288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2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1" name="타원 40"/>
          <p:cNvSpPr/>
          <p:nvPr/>
        </p:nvSpPr>
        <p:spPr>
          <a:xfrm>
            <a:off x="415493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3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2" name="타원 41"/>
          <p:cNvSpPr/>
          <p:nvPr/>
        </p:nvSpPr>
        <p:spPr>
          <a:xfrm>
            <a:off x="480695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4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3" name="타원 42"/>
          <p:cNvSpPr/>
          <p:nvPr/>
        </p:nvSpPr>
        <p:spPr>
          <a:xfrm>
            <a:off x="544195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5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4" name="타원 43"/>
          <p:cNvSpPr/>
          <p:nvPr/>
        </p:nvSpPr>
        <p:spPr>
          <a:xfrm>
            <a:off x="598805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6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5" name="타원 44"/>
          <p:cNvSpPr/>
          <p:nvPr/>
        </p:nvSpPr>
        <p:spPr>
          <a:xfrm>
            <a:off x="6527098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7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6" name="타원 45"/>
          <p:cNvSpPr/>
          <p:nvPr/>
        </p:nvSpPr>
        <p:spPr>
          <a:xfrm>
            <a:off x="824312" y="2378228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8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4213974" y="2378228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9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8" name="타원 47"/>
          <p:cNvSpPr/>
          <p:nvPr/>
        </p:nvSpPr>
        <p:spPr>
          <a:xfrm>
            <a:off x="6493867" y="2378228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6445250" y="2357993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>
                <a:solidFill>
                  <a:schemeClr val="bg1"/>
                </a:solidFill>
                <a:ea typeface="Adobe 고딕 Std B" pitchFamily="34" charset="-127"/>
              </a:rPr>
              <a:t>10</a:t>
            </a:r>
            <a:endParaRPr lang="ko-KR" altLang="en-US" b="1">
              <a:solidFill>
                <a:schemeClr val="bg1"/>
              </a:solidFill>
              <a:ea typeface="Adobe 고딕 Std B" pitchFamily="34" charset="-127"/>
            </a:endParaRPr>
          </a:p>
        </p:txBody>
      </p:sp>
      <p:sp>
        <p:nvSpPr>
          <p:cNvPr id="50" name="모서리가 둥근 직사각형 49"/>
          <p:cNvSpPr/>
          <p:nvPr/>
        </p:nvSpPr>
        <p:spPr>
          <a:xfrm>
            <a:off x="1797050" y="1271552"/>
            <a:ext cx="190500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모서리가 둥근 직사각형 50"/>
          <p:cNvSpPr/>
          <p:nvPr/>
        </p:nvSpPr>
        <p:spPr>
          <a:xfrm>
            <a:off x="3769877" y="1271552"/>
            <a:ext cx="245904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모서리가 둥근 직사각형 51"/>
          <p:cNvSpPr/>
          <p:nvPr/>
        </p:nvSpPr>
        <p:spPr>
          <a:xfrm>
            <a:off x="4154930" y="1271552"/>
            <a:ext cx="30480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4692650" y="1271552"/>
            <a:ext cx="53340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5327650" y="1271552"/>
            <a:ext cx="49206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모서리가 둥근 직사각형 54"/>
          <p:cNvSpPr/>
          <p:nvPr/>
        </p:nvSpPr>
        <p:spPr>
          <a:xfrm>
            <a:off x="5894420" y="1271552"/>
            <a:ext cx="49206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모서리가 둥근 직사각형 55"/>
          <p:cNvSpPr/>
          <p:nvPr/>
        </p:nvSpPr>
        <p:spPr>
          <a:xfrm>
            <a:off x="6552637" y="1271552"/>
            <a:ext cx="24603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모서리가 둥근 직사각형 56"/>
          <p:cNvSpPr/>
          <p:nvPr/>
        </p:nvSpPr>
        <p:spPr>
          <a:xfrm>
            <a:off x="1797050" y="1978660"/>
            <a:ext cx="4022660" cy="384328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모서리가 둥근 직사각형 57"/>
          <p:cNvSpPr/>
          <p:nvPr/>
        </p:nvSpPr>
        <p:spPr>
          <a:xfrm>
            <a:off x="824312" y="1978660"/>
            <a:ext cx="304800" cy="384328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모서리가 둥근 직사각형 58"/>
          <p:cNvSpPr/>
          <p:nvPr/>
        </p:nvSpPr>
        <p:spPr>
          <a:xfrm>
            <a:off x="6508012" y="1978660"/>
            <a:ext cx="304800" cy="384328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0" name="그림 59">
            <a:extLst>
              <a:ext uri="{FF2B5EF4-FFF2-40B4-BE49-F238E27FC236}">
                <a16:creationId xmlns:a16="http://schemas.microsoft.com/office/drawing/2014/main" id="{6D06706C-B210-1E5C-E890-7CD5325236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09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57"/>
          <p:cNvSpPr txBox="1"/>
          <p:nvPr/>
        </p:nvSpPr>
        <p:spPr>
          <a:xfrm>
            <a:off x="682186" y="706373"/>
            <a:ext cx="386833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b="1" spc="-57" dirty="0">
                <a:latin typeface="Arial" panose="020B0604020202020204" pitchFamily="34" charset="0"/>
                <a:cs typeface="Arial" panose="020B0604020202020204" pitchFamily="34" charset="0"/>
              </a:rPr>
              <a:t>3-2. </a:t>
            </a:r>
            <a:r>
              <a:rPr lang="ko-KR" altLang="en-US" b="1" spc="-57" dirty="0" err="1">
                <a:latin typeface="Arial" panose="020B0604020202020204" pitchFamily="34" charset="0"/>
                <a:cs typeface="Arial" panose="020B0604020202020204" pitchFamily="34" charset="0"/>
              </a:rPr>
              <a:t>후면부</a:t>
            </a:r>
            <a:r>
              <a:rPr lang="ko-KR" altLang="en-US" b="1" spc="-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4"/>
          <p:cNvSpPr txBox="1"/>
          <p:nvPr/>
        </p:nvSpPr>
        <p:spPr>
          <a:xfrm>
            <a:off x="671913" y="2222500"/>
            <a:ext cx="6228950" cy="446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endParaRPr lang="en-US" altLang="ko-KR" sz="1200" dirty="0">
              <a:latin typeface="+mn-ea"/>
            </a:endParaRPr>
          </a:p>
        </p:txBody>
      </p:sp>
      <p:pic>
        <p:nvPicPr>
          <p:cNvPr id="7" name="Picture 4" descr="C:\Users\KGD\Desktop\4x\자산 128@4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84" y="1171089"/>
            <a:ext cx="6455866" cy="127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타원 9"/>
          <p:cNvSpPr/>
          <p:nvPr/>
        </p:nvSpPr>
        <p:spPr>
          <a:xfrm>
            <a:off x="519512" y="328930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6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1" name="object 14"/>
          <p:cNvSpPr txBox="1"/>
          <p:nvPr/>
        </p:nvSpPr>
        <p:spPr>
          <a:xfrm>
            <a:off x="824312" y="3180060"/>
            <a:ext cx="6228950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>
                <a:latin typeface="+mn-ea"/>
              </a:rPr>
              <a:t>RELAY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ko-KR" altLang="en-US" sz="1400">
                <a:latin typeface="+mn-ea"/>
              </a:rPr>
              <a:t>외부 장비 접점 제어를 위한 단자입니다</a:t>
            </a:r>
            <a:r>
              <a:rPr lang="en-US" altLang="ko-KR" sz="1400">
                <a:latin typeface="+mn-ea"/>
              </a:rPr>
              <a:t>.</a:t>
            </a:r>
            <a:endParaRPr lang="en-US" altLang="ko-KR" sz="1200" dirty="0">
              <a:latin typeface="+mn-ea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519512" y="424180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7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4312" y="4246860"/>
            <a:ext cx="6382938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>
                <a:latin typeface="+mn-ea"/>
              </a:rPr>
              <a:t>LAN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ko-KR" altLang="en-US" sz="1400">
                <a:latin typeface="+mn-ea"/>
              </a:rPr>
              <a:t>네트워크</a:t>
            </a:r>
            <a:r>
              <a:rPr lang="en-US" altLang="ko-KR" sz="1400">
                <a:latin typeface="+mn-ea"/>
              </a:rPr>
              <a:t>(TCP/IP)</a:t>
            </a:r>
            <a:r>
              <a:rPr lang="ko-KR" altLang="en-US" sz="1400">
                <a:latin typeface="+mn-ea"/>
              </a:rPr>
              <a:t> 원격 제어 단자입니다</a:t>
            </a:r>
            <a:endParaRPr lang="en-US" altLang="ko-KR" sz="1600" b="1">
              <a:latin typeface="+mn-ea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519512" y="6994966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6" name="object 14"/>
          <p:cNvSpPr txBox="1"/>
          <p:nvPr/>
        </p:nvSpPr>
        <p:spPr>
          <a:xfrm>
            <a:off x="824312" y="6885726"/>
            <a:ext cx="6228950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 dirty="0">
                <a:latin typeface="+mn-ea"/>
              </a:rPr>
              <a:t>STREAM (UVC)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400" dirty="0">
                <a:latin typeface="+mn-ea"/>
              </a:rPr>
              <a:t>HDMI OUT2</a:t>
            </a:r>
            <a:r>
              <a:rPr lang="ko-KR" altLang="en-US" sz="1400" dirty="0">
                <a:latin typeface="+mn-ea"/>
              </a:rPr>
              <a:t> 영상을 외부 장비로 출력하는 단자입니다</a:t>
            </a:r>
            <a:r>
              <a:rPr lang="en-US" altLang="ko-KR" sz="1400" dirty="0">
                <a:latin typeface="+mn-ea"/>
              </a:rPr>
              <a:t>.</a:t>
            </a:r>
          </a:p>
        </p:txBody>
      </p:sp>
      <p:sp>
        <p:nvSpPr>
          <p:cNvPr id="17" name="타원 16"/>
          <p:cNvSpPr/>
          <p:nvPr/>
        </p:nvSpPr>
        <p:spPr>
          <a:xfrm>
            <a:off x="286385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1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748288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2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415493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3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480695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4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544195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5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5988050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6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6527098" y="966752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7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25" name="타원 24"/>
          <p:cNvSpPr/>
          <p:nvPr/>
        </p:nvSpPr>
        <p:spPr>
          <a:xfrm>
            <a:off x="824312" y="2378228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8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4213974" y="2378228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9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519512" y="5141287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8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32" name="object 14"/>
          <p:cNvSpPr txBox="1"/>
          <p:nvPr/>
        </p:nvSpPr>
        <p:spPr>
          <a:xfrm>
            <a:off x="824312" y="5146347"/>
            <a:ext cx="6382938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>
                <a:latin typeface="+mn-ea"/>
              </a:rPr>
              <a:t>DC 24V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ko-KR" altLang="en-US" sz="1400">
                <a:latin typeface="+mn-ea"/>
              </a:rPr>
              <a:t>장비 전원 입력 단자입니다</a:t>
            </a:r>
            <a:r>
              <a:rPr lang="en-US" altLang="ko-KR" sz="1400">
                <a:latin typeface="+mn-ea"/>
              </a:rPr>
              <a:t>.</a:t>
            </a:r>
            <a:endParaRPr lang="en-US" altLang="ko-KR" sz="1600" b="1">
              <a:latin typeface="+mn-ea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519512" y="6055687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ea typeface="Adobe 고딕 Std B" pitchFamily="34" charset="-127"/>
              </a:rPr>
              <a:t>9</a:t>
            </a:r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34" name="object 14"/>
          <p:cNvSpPr txBox="1"/>
          <p:nvPr/>
        </p:nvSpPr>
        <p:spPr>
          <a:xfrm>
            <a:off x="824312" y="6060747"/>
            <a:ext cx="6382938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600" b="1" dirty="0">
                <a:latin typeface="+mn-ea"/>
              </a:rPr>
              <a:t>HDMI IN/OUT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400" dirty="0">
                <a:latin typeface="+mn-ea"/>
              </a:rPr>
              <a:t>HDMI IN/OUT </a:t>
            </a:r>
            <a:r>
              <a:rPr lang="ko-KR" altLang="en-US" sz="1400" dirty="0">
                <a:latin typeface="+mn-ea"/>
              </a:rPr>
              <a:t>연결 단자입니다</a:t>
            </a:r>
            <a:r>
              <a:rPr lang="en-US" altLang="ko-KR" sz="1400" dirty="0">
                <a:latin typeface="+mn-ea"/>
              </a:rPr>
              <a:t>.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462560" y="69627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>
                <a:solidFill>
                  <a:schemeClr val="bg1"/>
                </a:solidFill>
                <a:ea typeface="Adobe 고딕 Std B" pitchFamily="34" charset="-127"/>
              </a:rPr>
              <a:t>10</a:t>
            </a:r>
            <a:endParaRPr lang="ko-KR" altLang="en-US" b="1">
              <a:solidFill>
                <a:schemeClr val="bg1"/>
              </a:solidFill>
              <a:ea typeface="Adobe 고딕 Std B" pitchFamily="34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1797050" y="1271552"/>
            <a:ext cx="190500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모서리가 둥근 직사각형 38"/>
          <p:cNvSpPr/>
          <p:nvPr/>
        </p:nvSpPr>
        <p:spPr>
          <a:xfrm>
            <a:off x="3769877" y="1271552"/>
            <a:ext cx="245904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모서리가 둥근 직사각형 40"/>
          <p:cNvSpPr/>
          <p:nvPr/>
        </p:nvSpPr>
        <p:spPr>
          <a:xfrm>
            <a:off x="4154930" y="1271552"/>
            <a:ext cx="30480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모서리가 둥근 직사각형 41"/>
          <p:cNvSpPr/>
          <p:nvPr/>
        </p:nvSpPr>
        <p:spPr>
          <a:xfrm>
            <a:off x="4692650" y="1271552"/>
            <a:ext cx="53340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모서리가 둥근 직사각형 42"/>
          <p:cNvSpPr/>
          <p:nvPr/>
        </p:nvSpPr>
        <p:spPr>
          <a:xfrm>
            <a:off x="5327650" y="1271552"/>
            <a:ext cx="49206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모서리가 둥근 직사각형 43"/>
          <p:cNvSpPr/>
          <p:nvPr/>
        </p:nvSpPr>
        <p:spPr>
          <a:xfrm>
            <a:off x="5894420" y="1271552"/>
            <a:ext cx="49206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모서리가 둥근 직사각형 44"/>
          <p:cNvSpPr/>
          <p:nvPr/>
        </p:nvSpPr>
        <p:spPr>
          <a:xfrm>
            <a:off x="6552637" y="1271552"/>
            <a:ext cx="246030" cy="536811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모서리가 둥근 직사각형 45"/>
          <p:cNvSpPr/>
          <p:nvPr/>
        </p:nvSpPr>
        <p:spPr>
          <a:xfrm>
            <a:off x="1797050" y="1978660"/>
            <a:ext cx="4022660" cy="384328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모서리가 둥근 직사각형 49"/>
          <p:cNvSpPr/>
          <p:nvPr/>
        </p:nvSpPr>
        <p:spPr>
          <a:xfrm>
            <a:off x="824312" y="1978660"/>
            <a:ext cx="304800" cy="384328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모서리가 둥근 직사각형 50"/>
          <p:cNvSpPr/>
          <p:nvPr/>
        </p:nvSpPr>
        <p:spPr>
          <a:xfrm>
            <a:off x="6508012" y="1978660"/>
            <a:ext cx="304800" cy="384328"/>
          </a:xfrm>
          <a:prstGeom prst="roundRect">
            <a:avLst>
              <a:gd name="adj" fmla="val 95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타원 53"/>
          <p:cNvSpPr/>
          <p:nvPr/>
        </p:nvSpPr>
        <p:spPr>
          <a:xfrm>
            <a:off x="6493867" y="2378228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>
              <a:ea typeface="Adobe 고딕 Std B" pitchFamily="34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6445250" y="2357993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>
                <a:solidFill>
                  <a:schemeClr val="bg1"/>
                </a:solidFill>
                <a:ea typeface="Adobe 고딕 Std B" pitchFamily="34" charset="-127"/>
              </a:rPr>
              <a:t>10</a:t>
            </a:r>
            <a:endParaRPr lang="ko-KR" altLang="en-US" b="1">
              <a:solidFill>
                <a:schemeClr val="bg1"/>
              </a:solidFill>
              <a:ea typeface="Adobe 고딕 Std B" pitchFamily="34" charset="-127"/>
            </a:endParaRP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3EE55A38-09C4-810D-A25B-A7FA615B30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73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57"/>
          <p:cNvSpPr txBox="1"/>
          <p:nvPr/>
        </p:nvSpPr>
        <p:spPr>
          <a:xfrm>
            <a:off x="671912" y="695523"/>
            <a:ext cx="59257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장치 사용법 </a:t>
            </a:r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2000" b="1" spc="-57" dirty="0" err="1">
                <a:latin typeface="Arial" panose="020B0604020202020204" pitchFamily="34" charset="0"/>
                <a:cs typeface="Arial" panose="020B0604020202020204" pitchFamily="34" charset="0"/>
              </a:rPr>
              <a:t>전면부</a:t>
            </a:r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T-LCD </a:t>
            </a:r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및 버튼 동작 방법</a:t>
            </a:r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sz="20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4"/>
          <p:cNvSpPr txBox="1"/>
          <p:nvPr/>
        </p:nvSpPr>
        <p:spPr>
          <a:xfrm>
            <a:off x="671913" y="1231900"/>
            <a:ext cx="6228950" cy="8132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ko-KR" altLang="en-US" sz="1200" dirty="0">
                <a:latin typeface="+mn-ea"/>
              </a:rPr>
              <a:t>로딩 페이지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장비가 초기화하는 동안 로고가 표시됩니다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장비의 초기화가 모두 끝나면 자동으로 </a:t>
            </a:r>
            <a:r>
              <a:rPr lang="en-US" altLang="ko-KR" sz="1200" dirty="0">
                <a:latin typeface="+mn-ea"/>
              </a:rPr>
              <a:t>VIDEO</a:t>
            </a:r>
            <a:r>
              <a:rPr lang="ko-KR" altLang="en-US" sz="1200" dirty="0">
                <a:latin typeface="+mn-ea"/>
              </a:rPr>
              <a:t> 페이지로 전환됩니다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MENU </a:t>
            </a:r>
            <a:r>
              <a:rPr lang="ko-KR" altLang="en-US" sz="1200" dirty="0">
                <a:latin typeface="+mn-ea"/>
              </a:rPr>
              <a:t>페이지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VIDEO, AUDIO, PRESET, CONTROL, PTZ, SYSTEM </a:t>
            </a:r>
            <a:r>
              <a:rPr lang="ko-KR" altLang="en-US" sz="1200" dirty="0">
                <a:latin typeface="+mn-ea"/>
              </a:rPr>
              <a:t>페이지로 이동할 수 있는</a:t>
            </a:r>
            <a:r>
              <a:rPr lang="en-US" altLang="ko-KR" sz="1200" dirty="0">
                <a:latin typeface="+mn-ea"/>
              </a:rPr>
              <a:t> </a:t>
            </a:r>
            <a:r>
              <a:rPr lang="ko-KR" altLang="en-US" sz="1200" dirty="0">
                <a:latin typeface="+mn-ea"/>
              </a:rPr>
              <a:t>버튼을 가지고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VIDEO </a:t>
            </a:r>
            <a:r>
              <a:rPr lang="ko-KR" altLang="en-US" sz="1200" dirty="0">
                <a:latin typeface="+mn-ea"/>
              </a:rPr>
              <a:t>페이지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이미 저장되어 있는 </a:t>
            </a:r>
            <a:r>
              <a:rPr lang="en-US" altLang="ko-KR" sz="1200" dirty="0">
                <a:latin typeface="+mn-ea"/>
              </a:rPr>
              <a:t>CUSTOM</a:t>
            </a:r>
            <a:r>
              <a:rPr lang="ko-KR" altLang="en-US" sz="1200" dirty="0">
                <a:latin typeface="+mn-ea"/>
              </a:rPr>
              <a:t>을 불러오는 버튼이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해당 상태에서 출력되는 비디오 모드와 입력 채널 정보를 알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AUDIO </a:t>
            </a:r>
            <a:r>
              <a:rPr lang="ko-KR" altLang="en-US" sz="1200" dirty="0">
                <a:latin typeface="+mn-ea"/>
              </a:rPr>
              <a:t>페이지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입력 채널의 현재 볼륨 상태와 볼륨 제어 및 </a:t>
            </a:r>
            <a:r>
              <a:rPr lang="ko-KR" altLang="en-US" sz="1200" dirty="0" err="1">
                <a:latin typeface="+mn-ea"/>
              </a:rPr>
              <a:t>음소거가</a:t>
            </a:r>
            <a:r>
              <a:rPr lang="ko-KR" altLang="en-US" sz="1200" dirty="0">
                <a:latin typeface="+mn-ea"/>
              </a:rPr>
              <a:t> 가능합니다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출력 채널의 현재 볼륨 상태와 볼륨 제어 및 </a:t>
            </a:r>
            <a:r>
              <a:rPr lang="ko-KR" altLang="en-US" sz="1200" dirty="0" err="1">
                <a:latin typeface="+mn-ea"/>
              </a:rPr>
              <a:t>음소거가</a:t>
            </a:r>
            <a:r>
              <a:rPr lang="ko-KR" altLang="en-US" sz="1200" dirty="0">
                <a:latin typeface="+mn-ea"/>
              </a:rPr>
              <a:t> 가능합니다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출력 채널 각각에 대한 믹서 설정을 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PRESET </a:t>
            </a:r>
            <a:r>
              <a:rPr lang="ko-KR" altLang="en-US" sz="1200" dirty="0">
                <a:latin typeface="+mn-ea"/>
              </a:rPr>
              <a:t>페이지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GUI</a:t>
            </a:r>
            <a:r>
              <a:rPr lang="ko-KR" altLang="en-US" sz="1200" dirty="0">
                <a:latin typeface="+mn-ea"/>
              </a:rPr>
              <a:t>를 통해 저장된 </a:t>
            </a:r>
            <a:r>
              <a:rPr lang="ko-KR" altLang="en-US" sz="1200" dirty="0" err="1">
                <a:latin typeface="+mn-ea"/>
              </a:rPr>
              <a:t>프리셋을</a:t>
            </a:r>
            <a:r>
              <a:rPr lang="ko-KR" altLang="en-US" sz="1200" dirty="0">
                <a:latin typeface="+mn-ea"/>
              </a:rPr>
              <a:t> </a:t>
            </a:r>
            <a:r>
              <a:rPr lang="en-US" altLang="ko-KR" sz="1200" dirty="0">
                <a:latin typeface="+mn-ea"/>
              </a:rPr>
              <a:t>8</a:t>
            </a:r>
            <a:r>
              <a:rPr lang="ko-KR" altLang="en-US" sz="1200" dirty="0">
                <a:latin typeface="+mn-ea"/>
              </a:rPr>
              <a:t>개까지 </a:t>
            </a:r>
            <a:r>
              <a:rPr lang="ko-KR" altLang="en-US" sz="1200" dirty="0" err="1">
                <a:latin typeface="+mn-ea"/>
              </a:rPr>
              <a:t>로드할</a:t>
            </a:r>
            <a:r>
              <a:rPr lang="ko-KR" altLang="en-US" sz="1200" dirty="0">
                <a:latin typeface="+mn-ea"/>
              </a:rPr>
              <a:t>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CONTROL </a:t>
            </a:r>
            <a:r>
              <a:rPr lang="ko-KR" altLang="en-US" sz="1200" dirty="0">
                <a:latin typeface="+mn-ea"/>
              </a:rPr>
              <a:t>페이지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RELAY, IR MATRIX, DC OUT </a:t>
            </a:r>
            <a:r>
              <a:rPr lang="ko-KR" altLang="en-US" sz="1200" dirty="0">
                <a:latin typeface="+mn-ea"/>
              </a:rPr>
              <a:t>제어가</a:t>
            </a:r>
            <a:r>
              <a:rPr lang="en-US" altLang="ko-KR" sz="1200" dirty="0">
                <a:latin typeface="+mn-ea"/>
              </a:rPr>
              <a:t> </a:t>
            </a:r>
            <a:r>
              <a:rPr lang="ko-KR" altLang="en-US" sz="1200" dirty="0">
                <a:latin typeface="+mn-ea"/>
              </a:rPr>
              <a:t>가능합니다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PTZ </a:t>
            </a:r>
            <a:r>
              <a:rPr lang="ko-KR" altLang="en-US" sz="1200" dirty="0">
                <a:latin typeface="+mn-ea"/>
              </a:rPr>
              <a:t>페이지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GUI</a:t>
            </a:r>
            <a:r>
              <a:rPr lang="ko-KR" altLang="en-US" sz="1200" dirty="0">
                <a:latin typeface="+mn-ea"/>
              </a:rPr>
              <a:t>를 통해 설정한 프로토콜에 따라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사용하고 있는 카메라를 선택하여 </a:t>
            </a:r>
            <a:r>
              <a:rPr lang="en-US" altLang="ko-KR" sz="1200" dirty="0">
                <a:latin typeface="+mn-ea"/>
              </a:rPr>
              <a:t>Pan/Tilt/Zoom, Preset</a:t>
            </a:r>
            <a:r>
              <a:rPr lang="ko-KR" altLang="en-US" sz="1200" dirty="0">
                <a:latin typeface="+mn-ea"/>
              </a:rPr>
              <a:t>을  제어할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SYSTEM </a:t>
            </a:r>
            <a:r>
              <a:rPr lang="ko-KR" altLang="en-US" sz="1200" dirty="0">
                <a:latin typeface="+mn-ea"/>
              </a:rPr>
              <a:t>페이지</a:t>
            </a:r>
            <a:endParaRPr lang="en-US" altLang="ko-KR" sz="120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spc="-57" dirty="0">
                <a:latin typeface="Arial" panose="020B0604020202020204" pitchFamily="34" charset="0"/>
                <a:cs typeface="Arial" panose="020B0604020202020204" pitchFamily="34" charset="0"/>
              </a:rPr>
              <a:t>IP, SUBNET, GATEWAY</a:t>
            </a:r>
            <a:r>
              <a:rPr lang="ko-KR" altLang="en-US" sz="1200" spc="-57" dirty="0">
                <a:latin typeface="Arial" panose="020B0604020202020204" pitchFamily="34" charset="0"/>
                <a:cs typeface="Arial" panose="020B0604020202020204" pitchFamily="34" charset="0"/>
              </a:rPr>
              <a:t>를 설정할 수 있습니다</a:t>
            </a:r>
            <a:r>
              <a:rPr lang="en-US" altLang="ko-KR" sz="1200" spc="-57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spc="-57" dirty="0">
                <a:latin typeface="Arial" panose="020B0604020202020204" pitchFamily="34" charset="0"/>
                <a:cs typeface="Arial" panose="020B0604020202020204" pitchFamily="34" charset="0"/>
              </a:rPr>
              <a:t>버전 정보를 볼 수 있습니다</a:t>
            </a:r>
            <a:r>
              <a:rPr lang="en-US" altLang="ko-KR" sz="1200" spc="-57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spc="-57" dirty="0">
                <a:latin typeface="Arial" panose="020B0604020202020204" pitchFamily="34" charset="0"/>
                <a:cs typeface="Arial" panose="020B0604020202020204" pitchFamily="34" charset="0"/>
              </a:rPr>
              <a:t>공장 초기화를 할 수 있는 버튼이 있습니다</a:t>
            </a:r>
            <a:r>
              <a:rPr lang="en-US" altLang="ko-KR" sz="1200" spc="-57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endParaRPr lang="en-US" altLang="ko-KR" sz="1150" dirty="0">
              <a:latin typeface="+mn-ea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DE63387-04AA-8983-0A34-E46DD82B5F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6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4"/>
          <p:cNvSpPr/>
          <p:nvPr/>
        </p:nvSpPr>
        <p:spPr>
          <a:xfrm flipV="1">
            <a:off x="671912" y="500378"/>
            <a:ext cx="6228950" cy="45722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57"/>
          <p:cNvSpPr txBox="1"/>
          <p:nvPr/>
        </p:nvSpPr>
        <p:spPr>
          <a:xfrm>
            <a:off x="671912" y="695523"/>
            <a:ext cx="53161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83"/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원격 사용법 </a:t>
            </a:r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(GUI</a:t>
            </a:r>
            <a:r>
              <a:rPr lang="ko-KR" altLang="en-US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 소프트웨어 동작 방법</a:t>
            </a:r>
            <a:r>
              <a:rPr lang="en-US" altLang="ko-KR" sz="2000" b="1" spc="-57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sz="2000" b="1" spc="-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14"/>
          <p:cNvSpPr txBox="1"/>
          <p:nvPr/>
        </p:nvSpPr>
        <p:spPr>
          <a:xfrm>
            <a:off x="671913" y="1231900"/>
            <a:ext cx="6228950" cy="83638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PRESET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현재의 상태를 </a:t>
            </a:r>
            <a:r>
              <a:rPr lang="ko-KR" altLang="en-US" sz="1200" dirty="0" err="1">
                <a:latin typeface="+mn-ea"/>
              </a:rPr>
              <a:t>프리셋에</a:t>
            </a:r>
            <a:r>
              <a:rPr lang="ko-KR" altLang="en-US" sz="1200" dirty="0">
                <a:latin typeface="+mn-ea"/>
              </a:rPr>
              <a:t> 미리 저장했다가 필요할 때 부를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총 </a:t>
            </a:r>
            <a:r>
              <a:rPr lang="en-US" altLang="ko-KR" sz="1200" dirty="0">
                <a:latin typeface="+mn-ea"/>
              </a:rPr>
              <a:t>8</a:t>
            </a:r>
            <a:r>
              <a:rPr lang="ko-KR" altLang="en-US" sz="1200" dirty="0">
                <a:latin typeface="+mn-ea"/>
              </a:rPr>
              <a:t>개까지 </a:t>
            </a:r>
            <a:r>
              <a:rPr lang="ko-KR" altLang="en-US" sz="1200" dirty="0" err="1">
                <a:latin typeface="+mn-ea"/>
              </a:rPr>
              <a:t>프리셋을</a:t>
            </a:r>
            <a:r>
              <a:rPr lang="ko-KR" altLang="en-US" sz="1200" dirty="0">
                <a:latin typeface="+mn-ea"/>
              </a:rPr>
              <a:t> 저장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로드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삭제할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VIDEO SWICHER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출력 </a:t>
            </a:r>
            <a:r>
              <a:rPr lang="en-US" altLang="ko-KR" sz="1200" dirty="0">
                <a:latin typeface="+mn-ea"/>
              </a:rPr>
              <a:t>2</a:t>
            </a:r>
            <a:r>
              <a:rPr lang="ko-KR" altLang="en-US" sz="1200" dirty="0">
                <a:latin typeface="+mn-ea"/>
              </a:rPr>
              <a:t>개의 채널에 대해 각각 비디오 모드와 입력 소스를 선택할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현재의 상태를 </a:t>
            </a:r>
            <a:r>
              <a:rPr lang="en-US" altLang="ko-KR" sz="1200" dirty="0">
                <a:latin typeface="+mn-ea"/>
              </a:rPr>
              <a:t>CUSTOM</a:t>
            </a:r>
            <a:r>
              <a:rPr lang="ko-KR" altLang="en-US" sz="1200" dirty="0">
                <a:latin typeface="+mn-ea"/>
              </a:rPr>
              <a:t>에</a:t>
            </a:r>
            <a:r>
              <a:rPr lang="en-US" altLang="ko-KR" sz="1200" dirty="0">
                <a:latin typeface="+mn-ea"/>
              </a:rPr>
              <a:t> </a:t>
            </a:r>
            <a:r>
              <a:rPr lang="ko-KR" altLang="en-US" sz="1200" dirty="0">
                <a:latin typeface="+mn-ea"/>
              </a:rPr>
              <a:t>미리 저장했다가 필요할 때 부를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+mn-ea"/>
              </a:rPr>
              <a:t>총 </a:t>
            </a:r>
            <a:r>
              <a:rPr lang="en-US" altLang="ko-KR" sz="1200" dirty="0">
                <a:latin typeface="+mn-ea"/>
              </a:rPr>
              <a:t>6</a:t>
            </a:r>
            <a:r>
              <a:rPr lang="ko-KR" altLang="en-US" sz="1200" dirty="0">
                <a:latin typeface="+mn-ea"/>
              </a:rPr>
              <a:t>개까지 </a:t>
            </a:r>
            <a:r>
              <a:rPr lang="ko-KR" altLang="en-US" sz="1200" dirty="0" err="1">
                <a:latin typeface="+mn-ea"/>
              </a:rPr>
              <a:t>커스텀을</a:t>
            </a:r>
            <a:r>
              <a:rPr lang="ko-KR" altLang="en-US" sz="1200" dirty="0">
                <a:latin typeface="+mn-ea"/>
              </a:rPr>
              <a:t> 저장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로드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삭제할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OUTPUT2</a:t>
            </a:r>
            <a:r>
              <a:rPr lang="ko-KR" altLang="en-US" sz="1200" dirty="0">
                <a:latin typeface="+mn-ea"/>
              </a:rPr>
              <a:t>에 </a:t>
            </a:r>
            <a:r>
              <a:rPr lang="en-US" altLang="ko-KR" sz="1200" dirty="0">
                <a:latin typeface="+mn-ea"/>
              </a:rPr>
              <a:t>OUTPUT1</a:t>
            </a:r>
            <a:r>
              <a:rPr lang="ko-KR" altLang="en-US" sz="1200" dirty="0">
                <a:latin typeface="+mn-ea"/>
              </a:rPr>
              <a:t>의 미러 기능을 실행할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MULTI CONTROLLER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RELAY : </a:t>
            </a:r>
            <a:r>
              <a:rPr lang="ko-KR" altLang="en-US" sz="1200" dirty="0">
                <a:latin typeface="+mn-ea"/>
              </a:rPr>
              <a:t>총 </a:t>
            </a:r>
            <a:r>
              <a:rPr lang="en-US" altLang="ko-KR" sz="1200" dirty="0">
                <a:latin typeface="+mn-ea"/>
              </a:rPr>
              <a:t>8</a:t>
            </a:r>
            <a:r>
              <a:rPr lang="ko-KR" altLang="en-US" sz="1200" dirty="0">
                <a:latin typeface="+mn-ea"/>
              </a:rPr>
              <a:t>개의 릴레이를 제어할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PTZ CAMERA : RS-485</a:t>
            </a:r>
            <a:r>
              <a:rPr lang="ko-KR" altLang="en-US" sz="1200" dirty="0">
                <a:latin typeface="+mn-ea"/>
              </a:rPr>
              <a:t>를 이용하여 </a:t>
            </a:r>
            <a:r>
              <a:rPr lang="en-US" altLang="ko-KR" sz="1200" dirty="0">
                <a:latin typeface="+mn-ea"/>
              </a:rPr>
              <a:t>PTZ </a:t>
            </a:r>
            <a:r>
              <a:rPr lang="ko-KR" altLang="en-US" sz="1200" dirty="0">
                <a:latin typeface="+mn-ea"/>
              </a:rPr>
              <a:t>카메라의 </a:t>
            </a:r>
            <a:r>
              <a:rPr lang="en-US" altLang="ko-KR" sz="1200" dirty="0">
                <a:latin typeface="+mn-ea"/>
              </a:rPr>
              <a:t>PAN/TILT/ZOOM/PRESET</a:t>
            </a:r>
            <a:r>
              <a:rPr lang="ko-KR" altLang="en-US" sz="1200" dirty="0">
                <a:latin typeface="+mn-ea"/>
              </a:rPr>
              <a:t>을</a:t>
            </a:r>
            <a:endParaRPr lang="en-US" altLang="ko-KR" sz="1200" dirty="0">
              <a:latin typeface="+mn-ea"/>
            </a:endParaRPr>
          </a:p>
          <a:p>
            <a:pPr marL="131331" lvl="1" fontAlgn="ctr">
              <a:spcBef>
                <a:spcPts val="300"/>
              </a:spcBef>
              <a:spcAft>
                <a:spcPts val="300"/>
              </a:spcAft>
            </a:pPr>
            <a:r>
              <a:rPr lang="en-US" altLang="ko-KR" sz="1200" dirty="0">
                <a:latin typeface="+mn-ea"/>
              </a:rPr>
              <a:t>      </a:t>
            </a:r>
            <a:r>
              <a:rPr lang="ko-KR" altLang="en-US" sz="1200" dirty="0">
                <a:latin typeface="+mn-ea"/>
              </a:rPr>
              <a:t>제어할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IR MAT : 2x2 IR </a:t>
            </a:r>
            <a:r>
              <a:rPr lang="ko-KR" altLang="en-US" sz="1200" dirty="0">
                <a:latin typeface="+mn-ea"/>
              </a:rPr>
              <a:t>매트릭스를 제어할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+mn-ea"/>
              </a:rPr>
              <a:t>DC OUT : 2</a:t>
            </a:r>
            <a:r>
              <a:rPr lang="ko-KR" altLang="en-US" sz="1200" dirty="0">
                <a:latin typeface="+mn-ea"/>
              </a:rPr>
              <a:t>개의 </a:t>
            </a:r>
            <a:r>
              <a:rPr lang="en-US" altLang="ko-KR" sz="1200" dirty="0">
                <a:latin typeface="+mn-ea"/>
              </a:rPr>
              <a:t>DC </a:t>
            </a:r>
            <a:r>
              <a:rPr lang="ko-KR" altLang="en-US" sz="1200" dirty="0">
                <a:latin typeface="+mn-ea"/>
              </a:rPr>
              <a:t>출력을 제어할 수 있습니다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US" altLang="ko-KR" sz="1200" dirty="0">
              <a:latin typeface="+mn-ea"/>
            </a:endParaRPr>
          </a:p>
          <a:p>
            <a:pPr indent="-325869" fontAlgn="ctr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ko-KR" sz="1200" dirty="0">
                <a:latin typeface="+mn-ea"/>
              </a:rPr>
              <a:t>AUDIO MIXER</a:t>
            </a: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150" dirty="0">
                <a:latin typeface="+mn-ea"/>
              </a:rPr>
              <a:t>AUDIO INPUT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ko-KR" altLang="en-US" sz="1150" dirty="0" err="1">
                <a:latin typeface="+mn-ea"/>
              </a:rPr>
              <a:t>레벨미터를</a:t>
            </a:r>
            <a:r>
              <a:rPr lang="ko-KR" altLang="en-US" sz="1150" dirty="0">
                <a:latin typeface="+mn-ea"/>
              </a:rPr>
              <a:t> 통하여 입력 볼륨 상태 정보를 알 수 있습니다</a:t>
            </a:r>
            <a:r>
              <a:rPr lang="en-US" altLang="ko-KR" sz="1150" dirty="0">
                <a:latin typeface="+mn-ea"/>
              </a:rPr>
              <a:t>.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ko-KR" altLang="en-US" sz="1150" dirty="0">
                <a:latin typeface="+mn-ea"/>
              </a:rPr>
              <a:t>입력 볼륨 및 </a:t>
            </a:r>
            <a:r>
              <a:rPr lang="ko-KR" altLang="en-US" sz="1150" dirty="0" err="1">
                <a:latin typeface="+mn-ea"/>
              </a:rPr>
              <a:t>음소거가</a:t>
            </a:r>
            <a:r>
              <a:rPr lang="ko-KR" altLang="en-US" sz="1150" dirty="0">
                <a:latin typeface="+mn-ea"/>
              </a:rPr>
              <a:t> 가능합니다</a:t>
            </a:r>
            <a:r>
              <a:rPr lang="en-US" altLang="ko-KR" sz="1150" dirty="0">
                <a:latin typeface="+mn-ea"/>
              </a:rPr>
              <a:t>.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ko-KR" sz="1150" dirty="0">
                <a:latin typeface="+mn-ea"/>
              </a:rPr>
              <a:t>LINE/MIC </a:t>
            </a:r>
            <a:r>
              <a:rPr lang="ko-KR" altLang="en-US" sz="1150" dirty="0">
                <a:latin typeface="+mn-ea"/>
              </a:rPr>
              <a:t>선택이 가능합니다</a:t>
            </a:r>
            <a:r>
              <a:rPr lang="en-US" altLang="ko-KR" sz="1150" dirty="0">
                <a:latin typeface="+mn-ea"/>
              </a:rPr>
              <a:t>. (CH 1</a:t>
            </a:r>
            <a:r>
              <a:rPr lang="ko-KR" altLang="en-US" sz="1150" dirty="0">
                <a:latin typeface="+mn-ea"/>
              </a:rPr>
              <a:t>의 경우 </a:t>
            </a:r>
            <a:r>
              <a:rPr lang="en-US" altLang="ko-KR" sz="1150" dirty="0">
                <a:latin typeface="+mn-ea"/>
              </a:rPr>
              <a:t>HDMI </a:t>
            </a:r>
            <a:r>
              <a:rPr lang="ko-KR" altLang="en-US" sz="1150" dirty="0">
                <a:latin typeface="+mn-ea"/>
              </a:rPr>
              <a:t>오디오 선택이 가능합니다</a:t>
            </a:r>
            <a:r>
              <a:rPr lang="en-US" altLang="ko-KR" sz="1150" dirty="0">
                <a:latin typeface="+mn-ea"/>
              </a:rPr>
              <a:t>.)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ko-KR" sz="115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150" dirty="0">
                <a:latin typeface="+mn-ea"/>
              </a:rPr>
              <a:t>AUDIO OUTPUT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ko-KR" altLang="en-US" sz="1150" dirty="0" err="1">
                <a:latin typeface="+mn-ea"/>
              </a:rPr>
              <a:t>레벨미터를</a:t>
            </a:r>
            <a:r>
              <a:rPr lang="ko-KR" altLang="en-US" sz="1150" dirty="0">
                <a:latin typeface="+mn-ea"/>
              </a:rPr>
              <a:t> 통하여 출력 볼륨 상태 정보를 알 수 있습니다</a:t>
            </a:r>
            <a:r>
              <a:rPr lang="en-US" altLang="ko-KR" sz="1150" dirty="0">
                <a:latin typeface="+mn-ea"/>
              </a:rPr>
              <a:t>.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ko-KR" altLang="en-US" sz="1150" dirty="0">
                <a:latin typeface="+mn-ea"/>
              </a:rPr>
              <a:t>출력 볼륨 및 </a:t>
            </a:r>
            <a:r>
              <a:rPr lang="ko-KR" altLang="en-US" sz="1150" dirty="0" err="1">
                <a:latin typeface="+mn-ea"/>
              </a:rPr>
              <a:t>음소거가</a:t>
            </a:r>
            <a:r>
              <a:rPr lang="ko-KR" altLang="en-US" sz="1150" dirty="0">
                <a:latin typeface="+mn-ea"/>
              </a:rPr>
              <a:t> 가능합니다</a:t>
            </a:r>
            <a:r>
              <a:rPr lang="en-US" altLang="ko-KR" sz="1150" dirty="0">
                <a:latin typeface="+mn-ea"/>
              </a:rPr>
              <a:t>.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ko-KR" altLang="en-US" sz="1150" dirty="0">
                <a:latin typeface="+mn-ea"/>
              </a:rPr>
              <a:t>각 채널에 대한 입력 채널 믹서를 설정할 수 있습니다</a:t>
            </a:r>
            <a:r>
              <a:rPr lang="en-US" altLang="ko-KR" sz="1150" dirty="0">
                <a:latin typeface="+mn-ea"/>
              </a:rPr>
              <a:t>.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ko-KR" sz="1150" dirty="0">
              <a:latin typeface="+mn-ea"/>
            </a:endParaRPr>
          </a:p>
          <a:p>
            <a:pPr lvl="1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ko-KR" sz="1150" dirty="0">
                <a:latin typeface="+mn-ea"/>
              </a:rPr>
              <a:t>AMP OUTPUT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ko-KR" altLang="en-US" sz="1150" dirty="0" err="1">
                <a:latin typeface="+mn-ea"/>
              </a:rPr>
              <a:t>레벨미터를</a:t>
            </a:r>
            <a:r>
              <a:rPr lang="ko-KR" altLang="en-US" sz="1150" dirty="0">
                <a:latin typeface="+mn-ea"/>
              </a:rPr>
              <a:t> 통하여 출력 볼륨 상태 정보를 알 수 있습니다</a:t>
            </a:r>
            <a:r>
              <a:rPr lang="en-US" altLang="ko-KR" sz="1150" dirty="0">
                <a:latin typeface="+mn-ea"/>
              </a:rPr>
              <a:t>.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ko-KR" altLang="en-US" sz="1150" dirty="0">
                <a:latin typeface="+mn-ea"/>
              </a:rPr>
              <a:t>출력 볼륨 및 </a:t>
            </a:r>
            <a:r>
              <a:rPr lang="ko-KR" altLang="en-US" sz="1150" dirty="0" err="1">
                <a:latin typeface="+mn-ea"/>
              </a:rPr>
              <a:t>음소거가</a:t>
            </a:r>
            <a:r>
              <a:rPr lang="ko-KR" altLang="en-US" sz="1150" dirty="0">
                <a:latin typeface="+mn-ea"/>
              </a:rPr>
              <a:t> 가능합니다</a:t>
            </a:r>
            <a:r>
              <a:rPr lang="en-US" altLang="ko-KR" sz="1150" dirty="0">
                <a:latin typeface="+mn-ea"/>
              </a:rPr>
              <a:t>.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ko-KR" altLang="en-US" sz="1150" dirty="0">
                <a:latin typeface="+mn-ea"/>
              </a:rPr>
              <a:t>각 채널에 대한 입력 채널 믹서를 설정할 수 있습니다</a:t>
            </a:r>
            <a:r>
              <a:rPr lang="en-US" altLang="ko-KR" sz="1150" dirty="0">
                <a:latin typeface="+mn-ea"/>
              </a:rPr>
              <a:t>.</a:t>
            </a:r>
          </a:p>
          <a:p>
            <a:pPr lvl="2" indent="-325869" font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US" altLang="ko-KR" sz="1150" dirty="0">
              <a:latin typeface="+mn-ea"/>
            </a:endParaRPr>
          </a:p>
        </p:txBody>
      </p:sp>
      <p:sp>
        <p:nvSpPr>
          <p:cNvPr id="55" name="object 4"/>
          <p:cNvSpPr/>
          <p:nvPr/>
        </p:nvSpPr>
        <p:spPr>
          <a:xfrm flipV="1">
            <a:off x="1744662" y="10011261"/>
            <a:ext cx="5125336" cy="45719"/>
          </a:xfrm>
          <a:custGeom>
            <a:avLst/>
            <a:gdLst/>
            <a:ahLst/>
            <a:cxnLst/>
            <a:rect l="l" t="t" r="r" b="b"/>
            <a:pathLst>
              <a:path w="6120001">
                <a:moveTo>
                  <a:pt x="0" y="0"/>
                </a:moveTo>
                <a:lnTo>
                  <a:pt x="6120001" y="0"/>
                </a:lnTo>
              </a:path>
            </a:pathLst>
          </a:custGeom>
          <a:ln w="1799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154DE1E-357B-0405-AEB4-5728028B0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597457"/>
            <a:ext cx="1347933" cy="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82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201622</TotalTime>
  <Words>1259</Words>
  <Application>Microsoft Office PowerPoint</Application>
  <PresentationFormat>사용자 지정</PresentationFormat>
  <Paragraphs>259</Paragraphs>
  <Slides>12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맑은 고딕</vt:lpstr>
      <vt:lpstr>Arial</vt:lpstr>
      <vt:lpstr>Calibri</vt:lpstr>
      <vt:lpstr>Wingdings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samsung7</dc:creator>
  <cp:lastModifiedBy>한 길</cp:lastModifiedBy>
  <cp:revision>1038</cp:revision>
  <cp:lastPrinted>2020-10-12T09:25:02Z</cp:lastPrinted>
  <dcterms:created xsi:type="dcterms:W3CDTF">2019-12-10T18:29:56Z</dcterms:created>
  <dcterms:modified xsi:type="dcterms:W3CDTF">2022-07-22T00:17:46Z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2019-01-31T00:00:00Z</vt:filetime>
  </property>
  <property fmtid="{D5CDD505-2E9C-101B-9397-08002B2CF9AE}" pid="3" name="LastSaved">
    <vt:filetime>2019-12-10T00:00:00Z</vt:filetime>
  </property>
</Properties>
</file>